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6" r:id="rId2"/>
    <p:sldMasterId id="2147483672" r:id="rId3"/>
    <p:sldMasterId id="2147483684" r:id="rId4"/>
    <p:sldMasterId id="2147483660" r:id="rId5"/>
  </p:sldMasterIdLst>
  <p:notesMasterIdLst>
    <p:notesMasterId r:id="rId92"/>
  </p:notesMasterIdLst>
  <p:handoutMasterIdLst>
    <p:handoutMasterId r:id="rId93"/>
  </p:handoutMasterIdLst>
  <p:sldIdLst>
    <p:sldId id="259" r:id="rId6"/>
    <p:sldId id="567" r:id="rId7"/>
    <p:sldId id="262" r:id="rId8"/>
    <p:sldId id="263" r:id="rId9"/>
    <p:sldId id="264" r:id="rId10"/>
    <p:sldId id="270" r:id="rId11"/>
    <p:sldId id="265" r:id="rId12"/>
    <p:sldId id="266" r:id="rId13"/>
    <p:sldId id="267" r:id="rId14"/>
    <p:sldId id="11938" r:id="rId15"/>
    <p:sldId id="269" r:id="rId16"/>
    <p:sldId id="258" r:id="rId17"/>
    <p:sldId id="271" r:id="rId18"/>
    <p:sldId id="317" r:id="rId19"/>
    <p:sldId id="284" r:id="rId20"/>
    <p:sldId id="318" r:id="rId21"/>
    <p:sldId id="319" r:id="rId22"/>
    <p:sldId id="321" r:id="rId23"/>
    <p:sldId id="322" r:id="rId24"/>
    <p:sldId id="323" r:id="rId25"/>
    <p:sldId id="294" r:id="rId26"/>
    <p:sldId id="320" r:id="rId27"/>
    <p:sldId id="289" r:id="rId28"/>
    <p:sldId id="11939" r:id="rId29"/>
    <p:sldId id="11940" r:id="rId30"/>
    <p:sldId id="11941" r:id="rId31"/>
    <p:sldId id="11942" r:id="rId32"/>
    <p:sldId id="11943" r:id="rId33"/>
    <p:sldId id="290" r:id="rId34"/>
    <p:sldId id="292" r:id="rId35"/>
    <p:sldId id="11944" r:id="rId36"/>
    <p:sldId id="11945" r:id="rId37"/>
    <p:sldId id="11946" r:id="rId38"/>
    <p:sldId id="293" r:id="rId39"/>
    <p:sldId id="282" r:id="rId40"/>
    <p:sldId id="280" r:id="rId41"/>
    <p:sldId id="281" r:id="rId42"/>
    <p:sldId id="283" r:id="rId43"/>
    <p:sldId id="337" r:id="rId44"/>
    <p:sldId id="295" r:id="rId45"/>
    <p:sldId id="325" r:id="rId46"/>
    <p:sldId id="326" r:id="rId47"/>
    <p:sldId id="327" r:id="rId48"/>
    <p:sldId id="314" r:id="rId49"/>
    <p:sldId id="313" r:id="rId50"/>
    <p:sldId id="324" r:id="rId51"/>
    <p:sldId id="328" r:id="rId52"/>
    <p:sldId id="329" r:id="rId53"/>
    <p:sldId id="315" r:id="rId54"/>
    <p:sldId id="330" r:id="rId55"/>
    <p:sldId id="331" r:id="rId56"/>
    <p:sldId id="316" r:id="rId57"/>
    <p:sldId id="273" r:id="rId58"/>
    <p:sldId id="305" r:id="rId59"/>
    <p:sldId id="306" r:id="rId60"/>
    <p:sldId id="307" r:id="rId61"/>
    <p:sldId id="11937" r:id="rId62"/>
    <p:sldId id="308" r:id="rId63"/>
    <p:sldId id="333" r:id="rId64"/>
    <p:sldId id="309" r:id="rId65"/>
    <p:sldId id="334" r:id="rId66"/>
    <p:sldId id="310" r:id="rId67"/>
    <p:sldId id="335" r:id="rId68"/>
    <p:sldId id="11947" r:id="rId69"/>
    <p:sldId id="311" r:id="rId70"/>
    <p:sldId id="260" r:id="rId71"/>
    <p:sldId id="277" r:id="rId72"/>
    <p:sldId id="279" r:id="rId73"/>
    <p:sldId id="278" r:id="rId74"/>
    <p:sldId id="275" r:id="rId75"/>
    <p:sldId id="304" r:id="rId76"/>
    <p:sldId id="297" r:id="rId77"/>
    <p:sldId id="11934" r:id="rId78"/>
    <p:sldId id="332" r:id="rId79"/>
    <p:sldId id="11933" r:id="rId80"/>
    <p:sldId id="298" r:id="rId81"/>
    <p:sldId id="301" r:id="rId82"/>
    <p:sldId id="11936" r:id="rId83"/>
    <p:sldId id="300" r:id="rId84"/>
    <p:sldId id="11935" r:id="rId85"/>
    <p:sldId id="276" r:id="rId86"/>
    <p:sldId id="261" r:id="rId87"/>
    <p:sldId id="274" r:id="rId88"/>
    <p:sldId id="257" r:id="rId89"/>
    <p:sldId id="565" r:id="rId90"/>
    <p:sldId id="256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E57"/>
    <a:srgbClr val="004079"/>
    <a:srgbClr val="FEFEFD"/>
    <a:srgbClr val="0073FF"/>
    <a:srgbClr val="0090D2"/>
    <a:srgbClr val="2DACEE"/>
    <a:srgbClr val="002632"/>
    <a:srgbClr val="2C002D"/>
    <a:srgbClr val="8B008C"/>
    <a:srgbClr val="0CD7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0" autoAdjust="0"/>
    <p:restoredTop sz="95865" autoAdjust="0"/>
  </p:normalViewPr>
  <p:slideViewPr>
    <p:cSldViewPr snapToGrid="0">
      <p:cViewPr varScale="1">
        <p:scale>
          <a:sx n="96" d="100"/>
          <a:sy n="96" d="100"/>
        </p:scale>
        <p:origin x="62" y="3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197" y="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97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slide" Target="slides/slide82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slide" Target="slides/slide85.xml"/><Relationship Id="rId95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83BD328-2E2F-9926-9A02-49C8D0065F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18AF55-4A7B-BD89-9001-C2B9B52C14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B170A3-2D6D-4DE0-86B4-E8EFE30AFD9B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BECDCF-8829-D29A-A90B-B2F9A5A430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97244-D9DC-D450-B8FC-92D7C50C269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5E3D35-F409-4A11-A4BB-264AE2D09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0743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F77245-8AB2-4D82-95B5-757BA68971B2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22CC87-3E3F-4C6F-9F84-5665F008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473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65352-95B5-4433-84FB-24BF035F4B4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91347-BA3B-5E30-9826-165E8652A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6F5B98-93E7-2CA1-5DBD-868114D261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7A429-A51B-6D1C-33BD-87607323D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60090-9305-5F66-0618-875D348CE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A3345-64AB-136A-B223-4298A79C8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56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DE22C-66B0-2E00-FE28-CCB481AF6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7224E6-0F2E-5868-CD09-4632C76DA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195A7-FA9D-0495-4E67-93D66DDFC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D9DDE-4D6F-41F8-4C4D-B0142ABD3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8B7D0-FFC0-7A18-6CCF-786ACF67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584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2CFC4A-10D1-B4C4-528B-6D37F890E0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4F4E2F-4018-086E-954F-76A5D40BC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92903-884D-7A49-4153-53903100A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61F10-7B54-9EF0-81F3-86A5C3332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9325D-BD02-0DDF-F721-5170850B8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9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 marL="0" indent="0" algn="ctr" defTabSz="-18496626" rtl="0" eaLnBrk="1" fontAlgn="base" hangingPunct="1">
              <a:spcBef>
                <a:spcPct val="0"/>
              </a:spcBef>
              <a:spcAft>
                <a:spcPct val="0"/>
              </a:spcAft>
              <a:defRPr lang="en-US" sz="3733" b="1" dirty="0">
                <a:solidFill>
                  <a:srgbClr val="FF00FE"/>
                </a:solidFill>
                <a:latin typeface="Calibri"/>
                <a:ea typeface="+mj-ea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267200"/>
          </a:xfrm>
        </p:spPr>
        <p:txBody>
          <a:bodyPr rtlCol="0"/>
          <a:lstStyle>
            <a:lvl1pPr>
              <a:buClrTx/>
              <a:buFont typeface="Wingdings" pitchFamily="2" charset="2"/>
              <a:buChar char="§"/>
              <a:defRPr sz="2667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2400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2133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867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600" b="0">
                <a:latin typeface="Calibri Light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2711405"/>
      </p:ext>
    </p:extLst>
  </p:cSld>
  <p:clrMapOvr>
    <a:masterClrMapping/>
  </p:clrMapOvr>
  <p:transition>
    <p:fade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00690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35833-F83B-1ED3-6FB6-511090D3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D09C8-3643-9E2F-6231-0DE3E60DF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54210-0A91-6BCD-083C-A1D391FA6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BCB-025F-4737-B9E3-C4DED468AF71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413294-65AE-8F5B-D714-EE9C34F89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DB6AF-E124-7014-00B5-A5B118C53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574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19B06-B4D2-284D-D4DF-6AD003116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C9A61-82EE-00B4-10B9-D7D2CC74F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E6FA1-5F3F-8364-4646-D5E6FD41A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BCB-025F-4737-B9E3-C4DED468AF71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49DE0-CCA6-6489-C6D4-DBE92FD06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803A2-3777-806C-D04A-B719B4E52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604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2B0B8-FD48-D535-605B-9AD888C02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C66AC-BB7A-074E-6AAA-FB11376164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CFB09B-3867-8156-AB2D-8645594442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36CE7F-6C9D-6862-C478-A7562F33E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BCB-025F-4737-B9E3-C4DED468AF71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9C9216-4D49-35E0-1067-CBEC165BD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5B926-ABA5-0980-AE7B-4E4316925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823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8DA1F-FFF4-5D10-9F8A-51A974319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11010-A1CB-DC91-23D3-64676A81E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4AF398-3780-6560-7E59-FCF913695C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407D5A-9F51-A362-C833-CF1C4F4817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B06D0C-0D63-CF1B-1545-0EE7D5AB4D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54600B-AE48-0ED3-166F-4A667C1AD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BCB-025F-4737-B9E3-C4DED468AF71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6030F-E115-75D9-0597-10BA6616B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88FC57-F62A-27B3-CD4C-9B3263F02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164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4CAC7-5894-BFC1-EA32-1D27C5D24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D3D1A5-F6FE-3C82-5D82-BBC9595E7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BCB-025F-4737-B9E3-C4DED468AF71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DC50-D488-263C-E35B-BA710FC6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B90CB-9044-19A9-C8D8-DC090F12C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978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2A9ACD-19AC-CABD-25B8-5DAB8C3CC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BCB-025F-4737-B9E3-C4DED468AF71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9F0300-B8C3-F47E-F112-1A437DE85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84FC6-27E9-A77E-A995-54F1F52E1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713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1CE2B-9308-7A76-B910-34DAA98E6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B1BD8-BACD-BAF2-C827-0FACC866F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F2344-786E-F180-87A5-958F90302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FF249-4800-B7D1-5DB6-6B1304993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EF655-C463-ED3C-B0BD-C3DE885DD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4140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0B9C9-EFD0-301C-8069-F3470F784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8FD3B-B866-5035-C12E-73F4C1A99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6356C5-1FF6-302D-81AF-2F39D75D79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1924C4-BBFC-D744-F42B-2CB0DDC4F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BCB-025F-4737-B9E3-C4DED468AF71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B454C3-9F78-BD67-CA74-565C7A276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1D54FE-F585-E101-9C22-FEF01E980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9806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FA32D-35B7-CCBD-4D2A-6418EEE72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5B5D40-9AD9-7659-7F66-0DE09096C9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4F1750-B765-C23D-CC4F-36E67FCEB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81F458-7D02-7D93-A233-EC8F81ECB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BCB-025F-4737-B9E3-C4DED468AF71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438E0-0419-518C-32DC-528405FA7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E994E5-C630-0754-C6C1-8BF68222A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8565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5670F-7ECC-F3C5-6DE7-D104A0E12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8C2DE9-83FF-E860-7A4C-F835FAFBC4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74CC8-E2D1-BECF-88F1-D68695E57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BCB-025F-4737-B9E3-C4DED468AF71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70CFB-6294-EA2E-0224-8FF6B957C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B7271-0709-8408-6F82-C75175C81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5943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97D105-57FE-248D-377A-1438371121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2FF58E-4782-8ADC-9432-FF671A5526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CE002-4016-9426-3BAE-D524202D0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BCB-025F-4737-B9E3-C4DED468AF71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C264C-7F42-A40A-CC8B-4BD8C1FF6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EDB10-26A0-AEAA-752E-0F982BE04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219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755F5-8839-CB2A-836C-58F8940504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76D867-6730-7E63-468B-C4CE56896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76673-48B0-6B07-4849-A551BE78F7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CA558A-498F-4FFF-B977-C8A1565D824C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60E14-DE54-8BBC-5A2C-E652651FB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0B75D-B28D-9EBB-630B-824C13025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378A78-E5CE-4153-9B79-F0283401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5544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6561E-9122-E59B-C388-AF8E91B40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E02BE-8207-D36B-E3D5-C48FC252C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343E7-0FEB-930A-681D-0AC7D80A72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CA558A-498F-4FFF-B977-C8A1565D824C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392FA-C9F2-67BC-254B-D29FFB451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22478-CAEF-C85C-A84B-6B7BE1731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378A78-E5CE-4153-9B79-F0283401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7174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7175F-7AC2-2043-5618-CEBE7F963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FC5B04-C1BB-E644-6ED2-18A0EF245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2FAC7-3C96-0EC3-A939-190FD19426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CA558A-498F-4FFF-B977-C8A1565D824C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3B0FB-B8F4-0ABB-C5AB-4FA36BAA9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68B76-A353-7AFE-3B37-56E60AE48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378A78-E5CE-4153-9B79-F0283401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336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54BA8-FC04-D481-0B1A-586144617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0412F-560E-5CC7-F323-3ADF45FA6B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9F371D-BECE-0E0C-B5CE-F59790C59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6D5E0D-FB58-AE66-2E50-006AE96936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CA558A-498F-4FFF-B977-C8A1565D824C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5704E3-3896-ACE1-C7F3-45031C8B6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73C6BD-AE9D-903F-044E-7CFCAD70E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378A78-E5CE-4153-9B79-F0283401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993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0021-5B5F-272A-2397-5D339C65C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F4B95-B45A-B1CF-963B-C3661EC17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A509FC-F8BC-6D09-F122-7ED5CDFC6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ADE1-0F07-B8D2-032A-7F911FDFAA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CAA20C-C8CF-434E-FCD1-8DB0C435F9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B20585-9D56-49A4-6979-5703272DC6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CA558A-498F-4FFF-B977-C8A1565D824C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810D3E-0C3F-46FC-1B0D-F27F3A10A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18F460-7CF1-A722-7CAC-918AAA3DC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378A78-E5CE-4153-9B79-F0283401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9476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EC115-B00B-8A45-7139-096F7F00D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ECE633-0249-5E5C-BA21-40ADB21B03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CA558A-498F-4FFF-B977-C8A1565D824C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4F2027-6C10-8F62-39D9-62CF37C30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2A7A8-D411-BBC8-3E29-B712EFCDB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378A78-E5CE-4153-9B79-F0283401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30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DA970-72AE-E35F-B8FB-D7C56DCC1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99F08-D2B8-420F-E138-0EBA767FF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C6A3D-CE78-A81B-4474-467C77361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0AFF4-F4C8-3273-B01E-51E9FBC13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33CFC-3A57-CC80-2A92-CB82F9BD2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4476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533F7E-5068-07A5-38D5-9653CF93B9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CA558A-498F-4FFF-B977-C8A1565D824C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80FD2C-C7F8-AAD5-0F23-B0D439696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7C2B4-94E2-9545-D6C3-508C52623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378A78-E5CE-4153-9B79-F0283401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8359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6BC27-260C-FD96-293E-2E0208F28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65DE1-DF37-410D-CC90-B34111170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90EAFB-AF7A-7A1B-1392-E7FD2ED9FB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A54A71-B8C8-B4E4-E233-2BCB64D731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CA558A-498F-4FFF-B977-C8A1565D824C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31DBB9-6624-5E7D-6209-0EB769519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F6A70A-DAA4-0BCB-74C8-6E56E25E7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378A78-E5CE-4153-9B79-F0283401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944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EDF27-E2A0-D8AB-8142-94EFE62E2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F0D54D-81EC-903D-756C-2CE44B15E6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E2555F-C7D4-82AD-34A5-348571E792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852F37-F22D-B04C-3180-7D418F36B0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CA558A-498F-4FFF-B977-C8A1565D824C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FDBB9-D897-C1DC-A4A9-7B75C3230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37C203-93E0-410D-70BC-2256E9500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378A78-E5CE-4153-9B79-F0283401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7864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83B0D-4DDF-F884-ABBA-FB1CC768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F6E465-3ADA-B2F2-0C2D-3D4367765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E06DC-71F4-2A89-85B6-0359A8BD7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CA558A-498F-4FFF-B977-C8A1565D824C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061B8-D39E-C56B-AF95-10660C796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FE3FC-AEEB-E021-AF02-4B8E7A549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378A78-E5CE-4153-9B79-F0283401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9370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C5C394-ADDC-AA4B-CD2E-231314F13D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ECED44-56EF-4172-CCBE-FC48BCE6BE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61F76-955F-D8FB-0C97-70A2FD06B7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CA558A-498F-4FFF-B977-C8A1565D824C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FD17A-02F8-B5E0-4655-422EBF9D1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BD1A1-31DE-B763-95B8-F9D8C3DBC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378A78-E5CE-4153-9B79-F0283401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3310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1D8FD-F0CF-95B5-E8A2-F7CA79B691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E4000C-BAB9-1601-3306-8729B937E8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51E31-840E-14F9-7E28-77302C023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EEF7-ADF7-49AE-B9AC-CAEF7FBBBE24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ACD4D-00DF-4EC9-D9DD-8FA0FF284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CD2A4-A3FC-16FF-022E-619050AE2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9319-9AAB-47D2-A504-E99D26CC3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723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914D6-7596-8A59-57F5-169EE4009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32AD2-ADB7-130C-D51B-493A0015B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B2190-3E1F-3F5A-2E32-B0E7E5578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EEF7-ADF7-49AE-B9AC-CAEF7FBBBE24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65C82-B576-8A4E-F4F1-26548CCCD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BC23D-E565-5730-52C2-5A5E8E4F8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9319-9AAB-47D2-A504-E99D26CC3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8012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A0989-8529-3F6C-6540-BD359FC0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8E60D-23A3-437F-EB99-CCA33A488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DB176-8B56-D53E-14BF-492EFAFD9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EEF7-ADF7-49AE-B9AC-CAEF7FBBBE24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BB99F-FC87-DFB1-95FD-226324F22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A9DA1-4EC1-9C18-0814-62B9FB7A6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9319-9AAB-47D2-A504-E99D26CC3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2389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ECD02-06A4-84FF-BE55-8FC34E79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4A4CB-66BF-9EA5-1BD6-AD4A42F834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F40FD-4B2C-EA4C-9659-2C446CF8F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A31269-A318-C3E7-96BA-C5A33FA8A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EEF7-ADF7-49AE-B9AC-CAEF7FBBBE24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D8F17-EAB7-1054-97B0-C90B50716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00662-696B-D079-2091-FB739218D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9319-9AAB-47D2-A504-E99D26CC3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8460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57EC3-1574-65BE-0DBC-B78A51F5A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422A9-886D-DAB0-2656-98DC589B7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DDAAB4-1D05-82CF-FF70-DF1F7EEB31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F0716A-9D18-C776-F194-D31417317E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15FB1A-F63F-8557-3BC9-3479E35E73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7D337D-D881-BCA2-72C9-34DA9C31E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EEF7-ADF7-49AE-B9AC-CAEF7FBBBE24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DE63DC-64F4-5FC3-4884-CF6428510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4CAD14-B141-F0BB-FBC5-664A6059C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9319-9AAB-47D2-A504-E99D26CC3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399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FB7BC-9168-1652-7443-9CFAC54D9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F7E96-7B61-38A2-E530-BF235DE0A6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DB3EA-C4D4-8FDF-7F5C-D245E73FB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235ABB-DFAB-B3C6-BFA6-3B533E44A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9B1912-CC3D-6763-DEDB-454380173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8D1E4-B55F-2BF4-3BAE-C5FF2150B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0596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621BF-D88A-A621-8085-1218D95F7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A53038-0205-01D3-F2D9-BF618296A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EEF7-ADF7-49AE-B9AC-CAEF7FBBBE24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42D4C2-815B-D163-BB94-2071499BE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E08498-C555-F7E4-7A25-ED489A857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9319-9AAB-47D2-A504-E99D26CC3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67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6E8F84-A091-EF5A-66A0-4FB6C6CAC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EEF7-ADF7-49AE-B9AC-CAEF7FBBBE24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AA07E2-A7A5-0CE6-7EA4-FA5635DDF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B9FEE-449F-4C73-C97E-2E4C91F90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9319-9AAB-47D2-A504-E99D26CC3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5873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C59AD-AA05-2B26-E731-B423AF651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73248-276B-6CF8-F3D1-FA6235F6E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E55C6-EE1F-2844-0206-CEDDF3CD7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5CD1F0-14EA-8F50-39A9-AED0F4EEA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EEF7-ADF7-49AE-B9AC-CAEF7FBBBE24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F2B589-6CA3-3CA7-64C4-FA9BFCCE1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5E6250-CC9F-99A8-2169-9DE7A8239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9319-9AAB-47D2-A504-E99D26CC3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5142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600D5-64D7-1FB2-A2E5-E40FC3738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A9DE6F-9A6E-41E2-A863-25371AF02F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8FAEB-5642-5F76-8BF9-4F2783200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B04B25-7D0C-4662-DD93-D7E4C60DF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EEF7-ADF7-49AE-B9AC-CAEF7FBBBE24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0CC421-76BA-40EF-FA1A-413C097D9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28E30A-8A82-DA1C-D2B9-C058C96ED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9319-9AAB-47D2-A504-E99D26CC3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567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89D7B-56E9-8B9B-A02C-03FC61E2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992067-74F3-C468-0C4B-5FCDF7E18A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49E68-6DC8-BF32-44E1-12C342131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EEF7-ADF7-49AE-B9AC-CAEF7FBBBE24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EA6CC-C133-F923-8200-29D3889C7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EF1D0-BB50-C215-3C8B-EB507FAA1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9319-9AAB-47D2-A504-E99D26CC3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23139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BF0599-25A8-FE16-1406-394D12B65E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F3DC88-11F9-23E2-F28C-1B934F9D30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F9F68-FE2B-FDD7-9012-9754AA04B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EEF7-ADF7-49AE-B9AC-CAEF7FBBBE24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CE32-00F0-51F3-96AE-B59217CDF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BD583-F3E4-3789-FE57-E3C4DFD67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9319-9AAB-47D2-A504-E99D26CC3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1603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2" y="0"/>
            <a:ext cx="5982390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7" y="222583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400"/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1129915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01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b="0" i="0">
                <a:solidFill>
                  <a:srgbClr val="000000"/>
                </a:solidFill>
                <a:latin typeface="+mn-lt"/>
              </a:defRPr>
            </a:lvl1pPr>
            <a:lvl2pPr marL="224011" marR="0" indent="0" algn="l" defTabSz="9140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021" indent="0">
              <a:buNone/>
              <a:defRPr/>
            </a:lvl3pPr>
            <a:lvl4pPr marL="672032" indent="0">
              <a:buNone/>
              <a:defRPr/>
            </a:lvl4pPr>
            <a:lvl5pPr marL="896042" indent="0">
              <a:buNone/>
              <a:defRPr/>
            </a:lvl5pPr>
          </a:lstStyle>
          <a:p>
            <a:pPr lvl="0"/>
            <a:r>
              <a:rPr lang="pt-BR"/>
              <a:t>Subhead Segoe UI 24pt</a:t>
            </a:r>
          </a:p>
          <a:p>
            <a:pPr lvl="0"/>
            <a:r>
              <a:rPr lang="pt-BR"/>
              <a:t>Subhead Segoe UI 24pt</a:t>
            </a:r>
          </a:p>
          <a:p>
            <a:pPr lvl="0"/>
            <a:r>
              <a:rPr lang="pt-BR"/>
              <a:t>Subhead Segoe UI 24pt</a:t>
            </a:r>
          </a:p>
        </p:txBody>
      </p:sp>
    </p:spTree>
    <p:extLst>
      <p:ext uri="{BB962C8B-B14F-4D97-AF65-F5344CB8AC3E}">
        <p14:creationId xmlns:p14="http://schemas.microsoft.com/office/powerpoint/2010/main" val="23267162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5E96C-C953-8B88-4412-DD9E1F130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3BA69C-D2D6-A69F-4C18-F17450E859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8ADA8-23BC-63B1-9BD7-508C7C2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E077-23D6-4A1C-813D-38B349D895B1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01222-E434-31A9-16D5-62D986616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269E3-0AF3-3221-5947-46925585C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26E5-B5CE-4833-B446-ECB0A211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42941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74599-8296-1938-60DF-06519CBC6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105AE-EC2F-E256-60A4-11C9E90A5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0A8B5-12FE-717A-8184-6C4D388A3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E077-23D6-4A1C-813D-38B349D895B1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A7164-58C7-A6DB-BF94-CA919408E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B856C-5D13-3284-D632-C579DE19A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26E5-B5CE-4833-B446-ECB0A211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8934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F6521-D277-7776-FDEC-4ED1E81AE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E8AB93-7533-E255-00A0-9864884E9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571A9-3C68-EA8B-4349-04B2F9A7F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E077-23D6-4A1C-813D-38B349D895B1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481FF-C925-9B7A-35FE-B704B4614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D9C0C-99AA-AAE6-BA85-4D61E319D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26E5-B5CE-4833-B446-ECB0A211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178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14010-CAE8-41D6-3862-586A5CE43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A99BF-0C07-6ECB-2124-952EDE9C4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5DE88-5F8D-6EAB-2127-2AFDE09F0E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33615E-2397-CE80-F2A6-4DB56C1B7C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DE8153-C9FE-F726-E570-75ACAE0CEE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88AF19-74CD-99DE-813D-7C6DB783B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5BEEC7-D45C-8D7B-3DB2-4769562F3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A587B2-5A18-1300-1156-ACFF1634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06761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38942-0ED0-1A9A-31C3-9A5C7A4CE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10EAB-72CA-A1A8-46A2-CA80563165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8B287B-1E40-3C24-64EA-C3D804A9EE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6394D4-34FE-482B-3C3E-2A448B848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E077-23D6-4A1C-813D-38B349D895B1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3CCB6F-6AD6-9AF9-ECAB-D47C3AB06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0617EA-A96E-9C03-8FE4-6C2D1567D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26E5-B5CE-4833-B446-ECB0A211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8904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C38F7-9E36-52DB-5075-B8AC26394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38973-CF1C-2351-9CA0-67D4148664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74B143-74FF-B6FB-5C56-11BED930F5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93ABDB-3959-5495-ECC9-4E1B7E535A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65264D-C96F-3A2E-048E-234AFDCA5B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99516E-8AA0-E2B4-EDB9-AE97D132A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E077-23D6-4A1C-813D-38B349D895B1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111063-D256-CD3A-9000-589BA47BF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6D6C92-017C-E709-D525-09E1DE60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26E5-B5CE-4833-B446-ECB0A211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239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29C0-EF0B-F53A-ABE2-644DD676C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A36E85-4ADE-C027-0CC1-7743B1FA1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E077-23D6-4A1C-813D-38B349D895B1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79323-C871-FFC8-F473-7B5403A8F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7FE20-7967-56BD-8792-7CA46778D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26E5-B5CE-4833-B446-ECB0A211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718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E61F88-C62C-AE3E-E556-CBE718FB4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E077-23D6-4A1C-813D-38B349D895B1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96D060-A786-EC25-98CB-87E89644B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D30F7-75BE-8815-2441-D028AD007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26E5-B5CE-4833-B446-ECB0A211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0262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05713-D1CC-4F28-1936-6D6DC0B93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2C478-4202-FB85-238F-93401A3E6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E54F40-F42C-46C6-F175-5343BF7B37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31FF3-328A-D0DA-2221-64BDEDBC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E077-23D6-4A1C-813D-38B349D895B1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457053-CB86-0899-E2A7-6ADA07132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A71009-8F4D-7B1A-E50F-51AF4984B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26E5-B5CE-4833-B446-ECB0A211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71860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5E0A8-752E-5C56-90FB-FEE094DB6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4D583-52E1-3595-7073-279DFB64EE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317AA-951F-CE9E-703C-0B65F57F3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CF29B5-92BA-0333-16B6-6DCA922CC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E077-23D6-4A1C-813D-38B349D895B1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A42F2-3FB4-1FB0-1180-128D63597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525DD5-BED4-D8C3-EDEA-F673553F7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26E5-B5CE-4833-B446-ECB0A211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6912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96374-04D8-4E72-BCCE-BED006E48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E2CE46-8443-508C-B4F8-6AAB557DE9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B2860-BBF3-8C58-F1FB-5354B4EFD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E077-23D6-4A1C-813D-38B349D895B1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BDFE1-65B6-1222-2CF9-4B81AF51C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F3BFC-991E-6566-C52F-BBE1145A2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26E5-B5CE-4833-B446-ECB0A211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7608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785743-9360-5E1F-47B6-24DDBB1B1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D053EB-FFC3-9381-25B5-664A114D3A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E03CC-B900-14B1-7954-C861D256D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E077-23D6-4A1C-813D-38B349D895B1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ED93E-DE84-867E-885B-33CDA9EBA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90E6C-9E72-0AEA-7DDA-FCC19FCD3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26E5-B5CE-4833-B446-ECB0A211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42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38070-0A1F-D118-1D8D-56A233178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7D2167-BFFF-5E41-E8F4-64C5DC03B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D055D9-6C4C-A9A0-69C6-578E19F63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3E829-532A-7BD8-96A6-875E6022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943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512CE9-D2D4-6532-5A0C-8701C7276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AE5690-E2E5-533C-3BD1-F83609819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952E6-3388-98C8-FD6A-2C90BF47D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79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0126C-6679-5B0C-7F18-E7105DD11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0660C-9FD9-C3A1-9BAF-328858989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62C643-0670-8916-126C-3EEC9AEAF8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110AD-7E47-9B60-702F-7315EB444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0F48D7-A6CC-4B39-AB91-3351B9546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0F16F5-2799-DE62-C448-E9841534C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53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1BDF7-9751-9C59-3FB1-20CDD3BC1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114F63-71C7-8085-CF0D-2B47E1EB43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3F45BB-2A49-D416-9CFC-B12B03E0AD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9EBFDA-4F13-9D5D-6776-C574FB451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24CBC3-2618-2398-68A8-9292B5A6B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77FF59-A4A7-1D35-9DA9-C66E04065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08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17" Type="http://schemas.openxmlformats.org/officeDocument/2006/relationships/image" Target="../media/image5.sv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sv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6.emf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17" Type="http://schemas.openxmlformats.org/officeDocument/2006/relationships/image" Target="../media/image10.svg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8.sv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7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4.xml"/><Relationship Id="rId18" Type="http://schemas.openxmlformats.org/officeDocument/2006/relationships/image" Target="../media/image15.sv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image" Target="../media/image14.png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13.sv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image" Target="../media/image12.png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11.e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image" Target="../media/image17.jpg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5.xml"/><Relationship Id="rId17" Type="http://schemas.openxmlformats.org/officeDocument/2006/relationships/image" Target="../media/image21.svg"/><Relationship Id="rId2" Type="http://schemas.openxmlformats.org/officeDocument/2006/relationships/slideLayout" Target="../slideLayouts/slideLayout48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image" Target="../media/image19.svg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image" Target="../media/image1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5C587-B2AC-A95B-547D-FA800619A6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010FB-FAAF-7D4A-A21B-FD4C477BB753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8D17F-24ED-364E-EC75-D25972D126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077A1-1DEB-FC47-07FC-264E9F0BF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55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0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98A082-DC46-7A14-F3A5-8B529B5CF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81A1CE-B0BD-0235-3F52-2A3FD0CA6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97AD2-C44B-9D17-6DD8-AA9C13B6C8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A7BCB-025F-4737-B9E3-C4DED468AF71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EC345-0615-CCCB-695C-8E9C72E35F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B653B-1300-F21D-53F0-35B6F783B0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418731-4332-6B69-1691-D05F1374CE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24634" t="1785" r="12167" b="24283"/>
          <a:stretch/>
        </p:blipFill>
        <p:spPr>
          <a:xfrm rot="10800000">
            <a:off x="0" y="-2"/>
            <a:ext cx="12192000" cy="698223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AF63938-6A56-543F-89C7-6F3DB6B231C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59160" y="4937578"/>
            <a:ext cx="3400425" cy="14478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BB327C7-0AD5-3D2F-FCF1-101F8224D7D8}"/>
              </a:ext>
            </a:extLst>
          </p:cNvPr>
          <p:cNvPicPr>
            <a:picLocks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76800" y="6585360"/>
            <a:ext cx="7315200" cy="476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6952080-33EA-0BE2-BFEC-5F65CA371D2B}"/>
              </a:ext>
            </a:extLst>
          </p:cNvPr>
          <p:cNvPicPr>
            <a:picLocks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48000" y="6775225"/>
            <a:ext cx="9144000" cy="4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74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6AEF636-1161-6A23-56A8-56C3B1E6B3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11022" r="729" b="6645"/>
          <a:stretch/>
        </p:blipFill>
        <p:spPr>
          <a:xfrm rot="10800000">
            <a:off x="-76200" y="-95250"/>
            <a:ext cx="12420600" cy="720959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0B3861D-659A-BFCA-BD2C-94B91FD6580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68684" y="4937578"/>
            <a:ext cx="3381375" cy="143827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5DB36B0-0DEE-EDDC-D239-68F30EA191B6}"/>
              </a:ext>
            </a:extLst>
          </p:cNvPr>
          <p:cNvPicPr>
            <a:picLocks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76800" y="6585360"/>
            <a:ext cx="7315200" cy="476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2B05F65-A4DD-30B1-825F-0B49BE0FA5DC}"/>
              </a:ext>
            </a:extLst>
          </p:cNvPr>
          <p:cNvPicPr>
            <a:picLocks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48000" y="6775225"/>
            <a:ext cx="9144000" cy="4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53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A37992-00A0-B464-F013-B8297D76E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E0AACA-67A4-7FD6-7CE6-356610E71A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DAB3C-A256-D995-76E7-CF3CDAF3B2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6EEF7-ADF7-49AE-B9AC-CAEF7FBBBE24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460BD-B11A-1C2E-5ABA-6FA48ADADB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2F762-7898-6167-C50A-5BC8CC1258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39319-9AAB-47D2-A504-E99D26CC316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ED475E-A39A-7B85-3D34-C18945FDE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-1" t="9091" r="9838"/>
          <a:stretch/>
        </p:blipFill>
        <p:spPr>
          <a:xfrm flipH="1">
            <a:off x="-76200" y="-95250"/>
            <a:ext cx="12357100" cy="714873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C253144-A6E9-4E34-74D3-7BC2CAF15C94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582218" y="5368395"/>
            <a:ext cx="4981575" cy="108585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07F60A5-796D-7271-3EF0-0EF8FC206397}"/>
              </a:ext>
            </a:extLst>
          </p:cNvPr>
          <p:cNvPicPr>
            <a:picLocks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876800" y="6585360"/>
            <a:ext cx="7315200" cy="4762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70DDB91-13EB-1693-5510-5FDB89D96D3B}"/>
              </a:ext>
            </a:extLst>
          </p:cNvPr>
          <p:cNvPicPr>
            <a:picLocks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048000" y="6775225"/>
            <a:ext cx="9144000" cy="4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565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0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D0667B-047C-3B53-25B0-4D59E4839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DEC28-5B09-8E16-2C9D-32DBCC8C36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A7A0B-C852-C73D-C6B6-EDDF0FE21D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DE077-23D6-4A1C-813D-38B349D895B1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3E883-EA07-7E37-43D0-F04AD1F361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31F5AB-15FE-610B-1BB9-61DF158D01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826E5-B5CE-4833-B446-ECB0A211B13B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picture containing star, outdoor object, night sky">
            <a:extLst>
              <a:ext uri="{FF2B5EF4-FFF2-40B4-BE49-F238E27FC236}">
                <a16:creationId xmlns:a16="http://schemas.microsoft.com/office/drawing/2014/main" id="{1B5ED7EA-CE79-CB13-F00E-780301F661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1743" t="17065" r="7813" b="377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5827768-ECA8-D1AD-C598-066AB08A7A6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178117" y="5313727"/>
            <a:ext cx="6340158" cy="208524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A67D99BA-1F57-927B-4321-778D9E74F665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688836" y="5133974"/>
            <a:ext cx="5084064" cy="122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487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6.png"/><Relationship Id="rId4" Type="http://schemas.openxmlformats.org/officeDocument/2006/relationships/image" Target="../media/image85.emf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779">
            <a:extLst>
              <a:ext uri="{FF2B5EF4-FFF2-40B4-BE49-F238E27FC236}">
                <a16:creationId xmlns:a16="http://schemas.microsoft.com/office/drawing/2014/main" id="{7F0BCFCE-7691-5FA2-4638-FCFC69806FCC}"/>
              </a:ext>
            </a:extLst>
          </p:cNvPr>
          <p:cNvSpPr txBox="1">
            <a:spLocks noChangeArrowheads="1"/>
          </p:cNvSpPr>
          <p:nvPr/>
        </p:nvSpPr>
        <p:spPr>
          <a:xfrm>
            <a:off x="681491" y="603930"/>
            <a:ext cx="8825366" cy="971550"/>
          </a:xfrm>
          <a:prstGeom prst="rect">
            <a:avLst/>
          </a:prstGeom>
          <a:noFill/>
        </p:spPr>
        <p:txBody>
          <a:bodyPr anchor="b"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Calibri Light" pitchFamily="34" charset="0"/>
                <a:ea typeface="+mj-ea"/>
                <a:cs typeface="Segoe UI" pitchFamily="34" charset="0"/>
              </a:defRPr>
            </a:lvl1pPr>
          </a:lstStyle>
          <a:p>
            <a:pPr algn="l"/>
            <a:r>
              <a:rPr lang="en-US" dirty="0">
                <a:solidFill>
                  <a:srgbClr val="004079"/>
                </a:solidFill>
              </a:rPr>
              <a:t>Synapse Development</a:t>
            </a:r>
          </a:p>
        </p:txBody>
      </p:sp>
      <p:sp>
        <p:nvSpPr>
          <p:cNvPr id="3" name="Subtitle 32780">
            <a:extLst>
              <a:ext uri="{FF2B5EF4-FFF2-40B4-BE49-F238E27FC236}">
                <a16:creationId xmlns:a16="http://schemas.microsoft.com/office/drawing/2014/main" id="{3E04BBB3-C9C8-0117-B1E1-9A811C22F46C}"/>
              </a:ext>
            </a:extLst>
          </p:cNvPr>
          <p:cNvSpPr txBox="1">
            <a:spLocks noChangeArrowheads="1"/>
          </p:cNvSpPr>
          <p:nvPr/>
        </p:nvSpPr>
        <p:spPr>
          <a:xfrm>
            <a:off x="681491" y="1958749"/>
            <a:ext cx="9710738" cy="97155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kern="1200">
                <a:solidFill>
                  <a:schemeClr val="bg1"/>
                </a:solidFill>
                <a:latin typeface="Calibri Light" pitchFamily="34" charset="0"/>
                <a:ea typeface="+mn-ea"/>
                <a:cs typeface="Segoe UI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rgbClr val="004079"/>
                </a:solidFill>
              </a:rPr>
              <a:t>Kevin Feasel</a:t>
            </a:r>
          </a:p>
          <a:p>
            <a:pPr algn="l"/>
            <a:r>
              <a:rPr lang="en-US" dirty="0">
                <a:solidFill>
                  <a:srgbClr val="004079"/>
                </a:solidFill>
              </a:rPr>
              <a:t>feaselkl@solliance.net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AEBFA8-FD88-3D9A-3178-3A4CF8DAECEE}"/>
              </a:ext>
            </a:extLst>
          </p:cNvPr>
          <p:cNvSpPr txBox="1"/>
          <p:nvPr/>
        </p:nvSpPr>
        <p:spPr>
          <a:xfrm>
            <a:off x="681491" y="3161210"/>
            <a:ext cx="617646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rgbClr val="004079"/>
                </a:solidFill>
                <a:latin typeface="+mj-lt"/>
              </a:rPr>
              <a:t>Ike Ellis</a:t>
            </a:r>
          </a:p>
          <a:p>
            <a:pPr algn="l"/>
            <a:r>
              <a:rPr lang="en-US" sz="2800">
                <a:solidFill>
                  <a:srgbClr val="004079"/>
                </a:solidFill>
                <a:latin typeface="+mj-lt"/>
              </a:rPr>
              <a:t>ike@</a:t>
            </a:r>
            <a:r>
              <a:rPr lang="en-US" sz="2800" dirty="0">
                <a:solidFill>
                  <a:srgbClr val="004079"/>
                </a:solidFill>
                <a:latin typeface="+mj-lt"/>
              </a:rPr>
              <a:t>solliance.net</a:t>
            </a:r>
          </a:p>
        </p:txBody>
      </p:sp>
    </p:spTree>
    <p:extLst>
      <p:ext uri="{BB962C8B-B14F-4D97-AF65-F5344CB8AC3E}">
        <p14:creationId xmlns:p14="http://schemas.microsoft.com/office/powerpoint/2010/main" val="1117184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You Need to Develop Something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7660CF-D06F-F140-D448-8BD6D51BE1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Notebooks?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Easy to create and maintain documentation:  in line with the code</a:t>
            </a:r>
          </a:p>
          <a:p>
            <a:r>
              <a:rPr lang="en-US" dirty="0"/>
              <a:t>Supports multiple languages in the same notebook</a:t>
            </a:r>
          </a:p>
          <a:p>
            <a:r>
              <a:rPr lang="en-US" dirty="0"/>
              <a:t>Great for pedagogical purposes</a:t>
            </a:r>
          </a:p>
          <a:p>
            <a:r>
              <a:rPr lang="en-US" dirty="0"/>
              <a:t>Good interface in Synapse Studio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597B22-E042-23AB-EAAA-936E066378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Why Code?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1A5E9C-7F90-1A23-786E-7AB6C5AA2D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566954" cy="3684588"/>
          </a:xfrm>
        </p:spPr>
        <p:txBody>
          <a:bodyPr/>
          <a:lstStyle/>
          <a:p>
            <a:r>
              <a:rPr lang="en-US" dirty="0"/>
              <a:t>Do not need a separate notebook runner to execute</a:t>
            </a:r>
          </a:p>
          <a:p>
            <a:r>
              <a:rPr lang="en-US" dirty="0"/>
              <a:t>Easier to read code in other tools</a:t>
            </a:r>
          </a:p>
          <a:p>
            <a:r>
              <a:rPr lang="en-US" dirty="0"/>
              <a:t>Easier to compare in source control</a:t>
            </a:r>
          </a:p>
          <a:p>
            <a:r>
              <a:rPr lang="en-US" dirty="0"/>
              <a:t>Better for automating activities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2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You Need to Develop Something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Not Both?</a:t>
            </a:r>
          </a:p>
          <a:p>
            <a:pPr lvl="1"/>
            <a:r>
              <a:rPr lang="en-US" dirty="0"/>
              <a:t>Notebooks can import and use custom-developed functions</a:t>
            </a:r>
          </a:p>
          <a:p>
            <a:pPr lvl="1"/>
            <a:r>
              <a:rPr lang="en-US" dirty="0"/>
              <a:t>Code can be based on notebooks</a:t>
            </a:r>
          </a:p>
          <a:p>
            <a:pPr lvl="1"/>
            <a:r>
              <a:rPr lang="en-US" dirty="0"/>
              <a:t>Synapse Pipelines can run both notebooks and code</a:t>
            </a:r>
          </a:p>
        </p:txBody>
      </p:sp>
    </p:spTree>
    <p:extLst>
      <p:ext uri="{BB962C8B-B14F-4D97-AF65-F5344CB8AC3E}">
        <p14:creationId xmlns:p14="http://schemas.microsoft.com/office/powerpoint/2010/main" val="200820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13D4E-E66F-1457-9EF7-726C6DBCF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for Deploying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3E6164-0C9A-0583-F3D3-EFACFF5CD2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263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Pass around notebooks (.</a:t>
            </a:r>
            <a:r>
              <a:rPr lang="en-US" dirty="0" err="1"/>
              <a:t>ipynb</a:t>
            </a:r>
            <a:r>
              <a:rPr lang="en-US" dirty="0"/>
              <a:t> format)</a:t>
            </a:r>
          </a:p>
          <a:p>
            <a:r>
              <a:rPr lang="en-US" dirty="0"/>
              <a:t>Run Synapse pipelines</a:t>
            </a:r>
          </a:p>
          <a:p>
            <a:r>
              <a:rPr lang="en-US" dirty="0"/>
              <a:t>Deploy pipelines via Azure DevOps or GitHub YAML pipelines</a:t>
            </a:r>
          </a:p>
          <a:p>
            <a:r>
              <a:rPr lang="en-US" dirty="0"/>
              <a:t>Deploy code from source control using ADO or GitHub</a:t>
            </a:r>
          </a:p>
        </p:txBody>
      </p:sp>
    </p:spTree>
    <p:extLst>
      <p:ext uri="{BB962C8B-B14F-4D97-AF65-F5344CB8AC3E}">
        <p14:creationId xmlns:p14="http://schemas.microsoft.com/office/powerpoint/2010/main" val="3517861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 in Synapse Studio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2CB87B6-BD86-2582-2311-6D7E6B3CF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 Git repository to create and save notebooks and other Azure resources</a:t>
            </a:r>
          </a:p>
          <a:p>
            <a:r>
              <a:rPr lang="en-US" dirty="0"/>
              <a:t>Integrate with your </a:t>
            </a:r>
            <a:r>
              <a:rPr lang="en-US" b="1" dirty="0"/>
              <a:t>development</a:t>
            </a:r>
            <a:r>
              <a:rPr lang="en-US" dirty="0"/>
              <a:t> environment</a:t>
            </a:r>
          </a:p>
          <a:p>
            <a:r>
              <a:rPr lang="en-US" dirty="0"/>
              <a:t>Resource publication (saving scripts and notebooks) will save to repo</a:t>
            </a:r>
          </a:p>
          <a:p>
            <a:r>
              <a:rPr lang="en-US" dirty="0"/>
              <a:t>Resource deletion will commit immediately—do not need to publish and cannot undo from Studio</a:t>
            </a:r>
          </a:p>
          <a:p>
            <a:r>
              <a:rPr lang="en-US" dirty="0"/>
              <a:t>Can </a:t>
            </a:r>
            <a:r>
              <a:rPr lang="en-US" b="1" dirty="0"/>
              <a:t>NOT</a:t>
            </a:r>
            <a:r>
              <a:rPr lang="en-US" dirty="0"/>
              <a:t> customize your commit message on check-in</a:t>
            </a:r>
          </a:p>
        </p:txBody>
      </p:sp>
    </p:spTree>
    <p:extLst>
      <p:ext uri="{BB962C8B-B14F-4D97-AF65-F5344CB8AC3E}">
        <p14:creationId xmlns:p14="http://schemas.microsoft.com/office/powerpoint/2010/main" val="1584155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 in Synapse Studio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5718CC-72F1-3390-3049-A49645BA2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246" y="1334848"/>
            <a:ext cx="7813754" cy="536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006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 in Synapse Studio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C26182F-27CE-FA1F-FD6B-C5F215D306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97486" y="1402348"/>
            <a:ext cx="3910580" cy="3942634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7E81D47-898B-B7DB-0208-F0A5CB7D83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657605"/>
            <a:ext cx="5181600" cy="2687377"/>
          </a:xfrm>
        </p:spPr>
      </p:pic>
    </p:spTree>
    <p:extLst>
      <p:ext uri="{BB962C8B-B14F-4D97-AF65-F5344CB8AC3E}">
        <p14:creationId xmlns:p14="http://schemas.microsoft.com/office/powerpoint/2010/main" val="871645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 in Synapse Studio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797D42-1690-CA2A-36D7-514A13153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536" y="1446258"/>
            <a:ext cx="6490417" cy="504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638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 in Synapse Studio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5B7038-C3F1-21C9-554D-C55323C1BE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71021" y="1451965"/>
            <a:ext cx="4067334" cy="5051154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0ADBA65-7C66-57F9-5006-30F4B94D35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53647" y="1451965"/>
            <a:ext cx="4764098" cy="3910452"/>
          </a:xfrm>
        </p:spPr>
      </p:pic>
    </p:spTree>
    <p:extLst>
      <p:ext uri="{BB962C8B-B14F-4D97-AF65-F5344CB8AC3E}">
        <p14:creationId xmlns:p14="http://schemas.microsoft.com/office/powerpoint/2010/main" val="303059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 in Synapse Studio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DBF037-E04D-2F33-AF1B-3D8E99812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938" y="1282014"/>
            <a:ext cx="8049062" cy="540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17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9ACDEB-3723-72CF-EC0B-71AFF8188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Synapse Development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F06B13-B024-36FE-F75F-F80FBC4FA7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E56BF-8B3D-161E-3786-D48DEF3A5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Branching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A8E085-9ACB-9A06-AF02-10E864D450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Can create branches and perform pull requests from within Synapse Studio</a:t>
            </a:r>
          </a:p>
          <a:p>
            <a:r>
              <a:rPr lang="en-US" dirty="0"/>
              <a:t>Feature branches not required but recommended for multi-developer teams—don’t publish directly to the collaboration branch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98DA66C-D0CA-4152-EBD7-8BD2635F12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1403776"/>
            <a:ext cx="5181600" cy="3714577"/>
          </a:xfrm>
        </p:spPr>
      </p:pic>
    </p:spTree>
    <p:extLst>
      <p:ext uri="{BB962C8B-B14F-4D97-AF65-F5344CB8AC3E}">
        <p14:creationId xmlns:p14="http://schemas.microsoft.com/office/powerpoint/2010/main" val="4139797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 and Synapse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integration is for saving scripts in dev</a:t>
            </a:r>
          </a:p>
          <a:p>
            <a:r>
              <a:rPr lang="en-US" dirty="0"/>
              <a:t>Still need a process for pushing resources to test/prod environments</a:t>
            </a:r>
          </a:p>
          <a:p>
            <a:r>
              <a:rPr lang="en-US" dirty="0"/>
              <a:t>Intended to deploy pools and workspaces as well as artifacts hosted in source control</a:t>
            </a:r>
          </a:p>
          <a:p>
            <a:pPr lvl="1"/>
            <a:r>
              <a:rPr lang="en-US" dirty="0"/>
              <a:t>Does NOT perform a “schema comparison” between Synapse workspaces</a:t>
            </a:r>
          </a:p>
          <a:p>
            <a:r>
              <a:rPr lang="en-US" dirty="0"/>
              <a:t>Options:</a:t>
            </a:r>
          </a:p>
          <a:p>
            <a:pPr lvl="1"/>
            <a:r>
              <a:rPr lang="en-US" dirty="0"/>
              <a:t>Azure DevOps release pipeline</a:t>
            </a:r>
          </a:p>
          <a:p>
            <a:pPr lvl="1"/>
            <a:r>
              <a:rPr lang="en-US" dirty="0"/>
              <a:t>GitHub Action</a:t>
            </a:r>
          </a:p>
        </p:txBody>
      </p:sp>
    </p:spTree>
    <p:extLst>
      <p:ext uri="{BB962C8B-B14F-4D97-AF65-F5344CB8AC3E}">
        <p14:creationId xmlns:p14="http://schemas.microsoft.com/office/powerpoint/2010/main" val="2079931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 and Synapse – Base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970623" cy="4351338"/>
          </a:xfrm>
        </p:spPr>
        <p:txBody>
          <a:bodyPr/>
          <a:lstStyle/>
          <a:p>
            <a:r>
              <a:rPr lang="en-US" dirty="0"/>
              <a:t>Any necessary service principals or managed identities must be pre-configured</a:t>
            </a:r>
          </a:p>
          <a:p>
            <a:r>
              <a:rPr lang="en-US" dirty="0"/>
              <a:t>Source control must be configured for the dev workspace</a:t>
            </a:r>
          </a:p>
          <a:p>
            <a:r>
              <a:rPr lang="en-US" dirty="0"/>
              <a:t>Test/prod workspace must be created</a:t>
            </a:r>
          </a:p>
          <a:p>
            <a:pPr lvl="1"/>
            <a:r>
              <a:rPr lang="en-US" dirty="0"/>
              <a:t>Don’t configure source control</a:t>
            </a:r>
          </a:p>
          <a:p>
            <a:pPr lvl="1"/>
            <a:r>
              <a:rPr lang="en-US" dirty="0"/>
              <a:t>Ensure that deployment service account has Owner on new workspace</a:t>
            </a:r>
          </a:p>
          <a:p>
            <a:r>
              <a:rPr lang="en-US" dirty="0"/>
              <a:t>Manually create any self-hosted integration runtimes</a:t>
            </a:r>
          </a:p>
          <a:p>
            <a:r>
              <a:rPr lang="en-US" dirty="0"/>
              <a:t>Dedicated SQL pools should </a:t>
            </a:r>
            <a:r>
              <a:rPr lang="en-US" b="1" dirty="0"/>
              <a:t>NOT</a:t>
            </a:r>
            <a:r>
              <a:rPr lang="en-US" dirty="0"/>
              <a:t> be paused when performing a deployment</a:t>
            </a:r>
          </a:p>
        </p:txBody>
      </p:sp>
    </p:spTree>
    <p:extLst>
      <p:ext uri="{BB962C8B-B14F-4D97-AF65-F5344CB8AC3E}">
        <p14:creationId xmlns:p14="http://schemas.microsoft.com/office/powerpoint/2010/main" val="7308686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GitHub Action – Prep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63834" cy="4351338"/>
          </a:xfrm>
        </p:spPr>
        <p:txBody>
          <a:bodyPr/>
          <a:lstStyle/>
          <a:p>
            <a:r>
              <a:rPr lang="en-US" dirty="0"/>
              <a:t>Need information for secrets</a:t>
            </a:r>
          </a:p>
          <a:p>
            <a:r>
              <a:rPr lang="en-US" dirty="0"/>
              <a:t>WORKSPACE</a:t>
            </a:r>
          </a:p>
          <a:p>
            <a:r>
              <a:rPr lang="en-US" dirty="0"/>
              <a:t>RESOURCE_GROUP</a:t>
            </a:r>
          </a:p>
          <a:p>
            <a:r>
              <a:rPr lang="en-US" dirty="0"/>
              <a:t>SUB_ID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5210D2A-96E1-EC18-5FAE-1A49B46EE9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14267" y="1690688"/>
            <a:ext cx="7517751" cy="3046255"/>
          </a:xfrm>
        </p:spPr>
      </p:pic>
    </p:spTree>
    <p:extLst>
      <p:ext uri="{BB962C8B-B14F-4D97-AF65-F5344CB8AC3E}">
        <p14:creationId xmlns:p14="http://schemas.microsoft.com/office/powerpoint/2010/main" val="1087142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GitHub Action – Prep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App Registration in Azure Active Directory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F8545F-F462-64EA-5B43-EBF0D33A7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086" y="2281418"/>
            <a:ext cx="7860914" cy="445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745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GitHub Action – Prep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Need more information for secrets</a:t>
            </a:r>
          </a:p>
          <a:p>
            <a:r>
              <a:rPr lang="en-US" dirty="0"/>
              <a:t>CLIENT_ID</a:t>
            </a:r>
          </a:p>
          <a:p>
            <a:r>
              <a:rPr lang="en-US" dirty="0"/>
              <a:t>TENANT_ID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3F0E81E-C77F-3A0B-94DD-4A7DD419D9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90463" y="1677572"/>
            <a:ext cx="6889261" cy="3615329"/>
          </a:xfrm>
        </p:spPr>
      </p:pic>
    </p:spTree>
    <p:extLst>
      <p:ext uri="{BB962C8B-B14F-4D97-AF65-F5344CB8AC3E}">
        <p14:creationId xmlns:p14="http://schemas.microsoft.com/office/powerpoint/2010/main" val="1027694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GitHub Action – Prep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Create a new client secret</a:t>
            </a:r>
          </a:p>
          <a:p>
            <a:r>
              <a:rPr lang="en-US" dirty="0"/>
              <a:t>Make sure to save this—you only see it once!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EBD589E-9061-EB4C-60CA-6D25CA5379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509865" y="3087728"/>
            <a:ext cx="8682135" cy="3405147"/>
          </a:xfrm>
        </p:spPr>
      </p:pic>
    </p:spTree>
    <p:extLst>
      <p:ext uri="{BB962C8B-B14F-4D97-AF65-F5344CB8AC3E}">
        <p14:creationId xmlns:p14="http://schemas.microsoft.com/office/powerpoint/2010/main" val="1955462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GitHub Action – Secrets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9815AAC-6774-B085-B203-179D73FF6A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5299" y="1341119"/>
            <a:ext cx="7406701" cy="541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106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GitHub Action – YAML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99B6A6-0EA6-1BB5-19A4-C91EE5B3E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GitHub Actions are YAML files in .</a:t>
            </a:r>
            <a:r>
              <a:rPr lang="en-US" dirty="0" err="1"/>
              <a:t>github</a:t>
            </a:r>
            <a:r>
              <a:rPr lang="en-US" dirty="0"/>
              <a:t>/workflows</a:t>
            </a:r>
          </a:p>
          <a:p>
            <a:r>
              <a:rPr lang="en-US" dirty="0"/>
              <a:t>Define when and where:  on push (or PR), to specific branch(es)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F66DA0-74BB-7198-8579-16B7401B8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191" y="2972286"/>
            <a:ext cx="9923809" cy="3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688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a GitHub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Synapse deployment is a job step and requires the secrets we created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A3D2DA-40C2-C555-1508-8928EFA56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419" y="2264228"/>
            <a:ext cx="7822581" cy="450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194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2E54C2-C28D-6375-FA9E-7FE7B2130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BEDF47-BCB5-A363-2EC1-3AD35A183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Dedicated SQL pool</a:t>
            </a:r>
          </a:p>
          <a:p>
            <a:r>
              <a:rPr lang="en-US" dirty="0"/>
              <a:t>Serverless SQL pool</a:t>
            </a:r>
          </a:p>
          <a:p>
            <a:r>
              <a:rPr lang="en-US" dirty="0"/>
              <a:t>Spark pool</a:t>
            </a:r>
          </a:p>
          <a:p>
            <a:r>
              <a:rPr lang="en-US" dirty="0"/>
              <a:t>Data Explorer pool</a:t>
            </a:r>
          </a:p>
          <a:p>
            <a:r>
              <a:rPr lang="en-US" dirty="0"/>
              <a:t>Synapse Pipelines</a:t>
            </a:r>
          </a:p>
        </p:txBody>
      </p:sp>
    </p:spTree>
    <p:extLst>
      <p:ext uri="{BB962C8B-B14F-4D97-AF65-F5344CB8AC3E}">
        <p14:creationId xmlns:p14="http://schemas.microsoft.com/office/powerpoint/2010/main" val="10334148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 Workspace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Track workflows via the Actions menu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3F4890-7CBE-6F81-6CDD-80B471FF9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6987"/>
            <a:ext cx="12192000" cy="246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141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 Workspace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workflow run has its own information, including job steps and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229285-4EA7-C342-6990-277C097B5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638" y="2830789"/>
            <a:ext cx="10561931" cy="402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558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 Workspace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job step includes detailed logs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FB995E-4A86-4DDC-04F3-183085C39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9198"/>
            <a:ext cx="12192000" cy="374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3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 Workspace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Failed steps are clearly marked though you may need to search logs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AD0C322-19E5-5890-C1D5-2480EF012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991" y="2355242"/>
            <a:ext cx="10319659" cy="450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19213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Keep in Mind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Workspace integration with Git is for your </a:t>
            </a:r>
            <a:r>
              <a:rPr lang="en-US" b="1" dirty="0"/>
              <a:t>development </a:t>
            </a:r>
            <a:r>
              <a:rPr lang="en-US" dirty="0"/>
              <a:t>environment</a:t>
            </a:r>
          </a:p>
          <a:p>
            <a:r>
              <a:rPr lang="en-US" dirty="0"/>
              <a:t>Deploy changes to test/production workspaces via CI/CD</a:t>
            </a:r>
          </a:p>
          <a:p>
            <a:r>
              <a:rPr lang="en-US" dirty="0"/>
              <a:t>Using a Managed </a:t>
            </a:r>
            <a:r>
              <a:rPr lang="en-US" dirty="0" err="1"/>
              <a:t>VNet</a:t>
            </a:r>
            <a:r>
              <a:rPr lang="en-US" dirty="0"/>
              <a:t>?  Be sure to have a self-hosted ADO/GitHub agent do the deployment!</a:t>
            </a:r>
          </a:p>
        </p:txBody>
      </p:sp>
    </p:spTree>
    <p:extLst>
      <p:ext uri="{BB962C8B-B14F-4D97-AF65-F5344CB8AC3E}">
        <p14:creationId xmlns:p14="http://schemas.microsoft.com/office/powerpoint/2010/main" val="6788110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7D59B-CBE5-A96A-7F97-4BE51556B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in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11DA3-02B3-CB09-4E97-279B10349B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621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69CB4C-70F5-7216-9903-934406FE5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a Spark pool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D1E33C-7738-9B76-A8FF-407D36A54F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Node sizes</a:t>
            </a:r>
          </a:p>
          <a:p>
            <a:r>
              <a:rPr lang="en-US" dirty="0"/>
              <a:t>Node families</a:t>
            </a:r>
          </a:p>
          <a:p>
            <a:r>
              <a:rPr lang="en-US" dirty="0"/>
              <a:t>Node scaling</a:t>
            </a:r>
          </a:p>
          <a:p>
            <a:r>
              <a:rPr lang="en-US" dirty="0"/>
              <a:t>Isolated compute</a:t>
            </a:r>
          </a:p>
          <a:p>
            <a:r>
              <a:rPr lang="en-US" dirty="0"/>
              <a:t>Pausing and shutdown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0A100EC-F206-00A5-6B22-879FFFF3EA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70747" y="1563780"/>
            <a:ext cx="5747082" cy="5017048"/>
          </a:xfrm>
        </p:spPr>
      </p:pic>
    </p:spTree>
    <p:extLst>
      <p:ext uri="{BB962C8B-B14F-4D97-AF65-F5344CB8AC3E}">
        <p14:creationId xmlns:p14="http://schemas.microsoft.com/office/powerpoint/2010/main" val="35901173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F33E6-F27F-29B1-BF18-92417D1E7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to Source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F21D4-CA78-96AB-270C-76CB3FD6BD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Code must be in Git:  GitHub or Azure DevOps</a:t>
            </a:r>
          </a:p>
          <a:p>
            <a:r>
              <a:rPr lang="en-US" dirty="0"/>
              <a:t>Store code assets</a:t>
            </a:r>
          </a:p>
          <a:p>
            <a:pPr lvl="1"/>
            <a:r>
              <a:rPr lang="en-US" dirty="0"/>
              <a:t>SQL scripts</a:t>
            </a:r>
          </a:p>
          <a:p>
            <a:pPr lvl="1"/>
            <a:r>
              <a:rPr lang="en-US" dirty="0"/>
              <a:t>KQL scripts</a:t>
            </a:r>
          </a:p>
          <a:p>
            <a:pPr lvl="1"/>
            <a:r>
              <a:rPr lang="en-US" dirty="0"/>
              <a:t>Notebooks</a:t>
            </a:r>
          </a:p>
          <a:p>
            <a:pPr lvl="1"/>
            <a:r>
              <a:rPr lang="en-US" dirty="0"/>
              <a:t>Data flows (Synapse Pipelines)</a:t>
            </a:r>
          </a:p>
          <a:p>
            <a:pPr lvl="1"/>
            <a:r>
              <a:rPr lang="en-US" dirty="0"/>
              <a:t>Spark job definitions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D4ADE5-023C-20D7-420D-34111C9926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827176"/>
            <a:ext cx="5864580" cy="2103290"/>
          </a:xfrm>
        </p:spPr>
      </p:pic>
    </p:spTree>
    <p:extLst>
      <p:ext uri="{BB962C8B-B14F-4D97-AF65-F5344CB8AC3E}">
        <p14:creationId xmlns:p14="http://schemas.microsoft.com/office/powerpoint/2010/main" val="32420562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Data Studio / SQL Server Management Services</a:t>
            </a:r>
          </a:p>
          <a:p>
            <a:r>
              <a:rPr lang="en-US" dirty="0"/>
              <a:t>VS Code and SQL Server (</a:t>
            </a:r>
            <a:r>
              <a:rPr lang="en-US" dirty="0" err="1"/>
              <a:t>mssql</a:t>
            </a:r>
            <a:r>
              <a:rPr lang="en-US" dirty="0"/>
              <a:t>) extension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A7CE7-6204-7A65-6F66-6FA37AE4F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4773"/>
            <a:ext cx="12192000" cy="390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865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Query a dedicated SQL pool</a:t>
            </a:r>
          </a:p>
          <a:p>
            <a:pPr lvl="1"/>
            <a:r>
              <a:rPr lang="en-US" dirty="0"/>
              <a:t>Dedicated SQL endpoint</a:t>
            </a:r>
          </a:p>
          <a:p>
            <a:pPr lvl="1"/>
            <a:r>
              <a:rPr lang="en-US" dirty="0"/>
              <a:t>Port 1433</a:t>
            </a:r>
          </a:p>
          <a:p>
            <a:r>
              <a:rPr lang="en-US" dirty="0"/>
              <a:t>Query the serverless SQL pool</a:t>
            </a:r>
          </a:p>
          <a:p>
            <a:pPr lvl="1"/>
            <a:r>
              <a:rPr lang="en-US" dirty="0"/>
              <a:t>Serverless SQL endpoint</a:t>
            </a:r>
          </a:p>
          <a:p>
            <a:pPr lvl="1"/>
            <a:r>
              <a:rPr lang="en-US" dirty="0"/>
              <a:t>Port 1433</a:t>
            </a:r>
          </a:p>
          <a:p>
            <a:r>
              <a:rPr lang="en-US" dirty="0"/>
              <a:t>Query Spark data</a:t>
            </a:r>
          </a:p>
          <a:p>
            <a:pPr lvl="1"/>
            <a:r>
              <a:rPr lang="en-US" dirty="0"/>
              <a:t>Save Spark tables to a Lake Database and query via serverless SQL pool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73F7B77-0EDD-E875-D2E3-4BA2C008CA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31526" y="2101317"/>
            <a:ext cx="5860474" cy="2655365"/>
          </a:xfrm>
        </p:spPr>
      </p:pic>
    </p:spTree>
    <p:extLst>
      <p:ext uri="{BB962C8B-B14F-4D97-AF65-F5344CB8AC3E}">
        <p14:creationId xmlns:p14="http://schemas.microsoft.com/office/powerpoint/2010/main" val="1973428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23C19-FF0E-51F6-2968-3098BCB18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pools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1DB81-7109-FFAB-F00F-CF29D6642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Dedicated SQL pool</a:t>
            </a:r>
          </a:p>
          <a:p>
            <a:pPr lvl="1"/>
            <a:r>
              <a:rPr lang="en-US" dirty="0"/>
              <a:t>Query using T-SQL – supports the ‘normal’ syntax plus more</a:t>
            </a:r>
          </a:p>
          <a:p>
            <a:pPr lvl="1"/>
            <a:r>
              <a:rPr lang="en-US" dirty="0"/>
              <a:t>Provides Kimball-style data warehousing</a:t>
            </a:r>
          </a:p>
          <a:p>
            <a:pPr lvl="1"/>
            <a:r>
              <a:rPr lang="en-US" dirty="0"/>
              <a:t>Great for solving “known” business problems</a:t>
            </a:r>
          </a:p>
          <a:p>
            <a:pPr lvl="1"/>
            <a:r>
              <a:rPr lang="en-US" dirty="0"/>
              <a:t>Minimum data expectations:  1 TB of data, 1 billion rows in largest fact table</a:t>
            </a:r>
          </a:p>
          <a:p>
            <a:r>
              <a:rPr lang="en-US" dirty="0"/>
              <a:t>Serverless SQL pool</a:t>
            </a:r>
          </a:p>
          <a:p>
            <a:pPr lvl="1"/>
            <a:r>
              <a:rPr lang="en-US" dirty="0"/>
              <a:t>Query using T-SQL – supports a subset of the normal syntax</a:t>
            </a:r>
          </a:p>
          <a:p>
            <a:pPr lvl="1"/>
            <a:r>
              <a:rPr lang="en-US" dirty="0"/>
              <a:t>Access data lake data in an ad hoc fashion</a:t>
            </a:r>
          </a:p>
          <a:p>
            <a:pPr lvl="1"/>
            <a:r>
              <a:rPr lang="en-US" dirty="0"/>
              <a:t>Great for “spelunking”</a:t>
            </a:r>
          </a:p>
        </p:txBody>
      </p:sp>
    </p:spTree>
    <p:extLst>
      <p:ext uri="{BB962C8B-B14F-4D97-AF65-F5344CB8AC3E}">
        <p14:creationId xmlns:p14="http://schemas.microsoft.com/office/powerpoint/2010/main" val="18983035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a Python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Notebook UI similar to </a:t>
            </a:r>
            <a:r>
              <a:rPr lang="en-US" dirty="0" err="1"/>
              <a:t>Jupyter</a:t>
            </a:r>
            <a:endParaRPr lang="en-US" dirty="0"/>
          </a:p>
          <a:p>
            <a:r>
              <a:rPr lang="en-US" dirty="0"/>
              <a:t>Choose a default language:  Python, Scala, C#, SQL, R</a:t>
            </a:r>
          </a:p>
          <a:p>
            <a:r>
              <a:rPr lang="en-US" dirty="0"/>
              <a:t>Can switch languages between cells with %%[lang] magic</a:t>
            </a:r>
          </a:p>
          <a:p>
            <a:pPr lvl="1"/>
            <a:r>
              <a:rPr lang="en-US" dirty="0"/>
              <a:t>%%</a:t>
            </a:r>
            <a:r>
              <a:rPr lang="en-US" dirty="0" err="1"/>
              <a:t>sparksql</a:t>
            </a:r>
            <a:endParaRPr lang="en-US" dirty="0"/>
          </a:p>
          <a:p>
            <a:pPr lvl="1"/>
            <a:r>
              <a:rPr lang="en-US" dirty="0"/>
              <a:t>%%</a:t>
            </a:r>
            <a:r>
              <a:rPr lang="en-US" dirty="0" err="1"/>
              <a:t>pyspark</a:t>
            </a:r>
            <a:endParaRPr lang="en-US" dirty="0"/>
          </a:p>
          <a:p>
            <a:r>
              <a:rPr lang="en-US" dirty="0"/>
              <a:t>Must attach to a Spark cluster to run tasks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D774124-4F8E-FF96-913C-174F356E7D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50359" y="1542637"/>
            <a:ext cx="6103096" cy="5013740"/>
          </a:xfrm>
        </p:spPr>
      </p:pic>
    </p:spTree>
    <p:extLst>
      <p:ext uri="{BB962C8B-B14F-4D97-AF65-F5344CB8AC3E}">
        <p14:creationId xmlns:p14="http://schemas.microsoft.com/office/powerpoint/2010/main" val="34046881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Annoying Error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42B259-301D-1C8D-1617-422B690AC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24" y="2695666"/>
            <a:ext cx="10980952" cy="1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0739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Running Jobs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123BC8-E266-7F76-B8B4-3B6C34BC3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5709"/>
            <a:ext cx="12192000" cy="308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608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Nuke It from Orbit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EE586-A923-56EE-0B57-6405244BB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33" y="1714714"/>
            <a:ext cx="11333333" cy="3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5057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Packages – Pip in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Generally NOT a good idea</a:t>
            </a:r>
          </a:p>
          <a:p>
            <a:r>
              <a:rPr lang="en-US" dirty="0"/>
              <a:t>Package won’t exist on cluster re-creation</a:t>
            </a:r>
          </a:p>
          <a:p>
            <a:r>
              <a:rPr lang="en-US" dirty="0"/>
              <a:t>Remember:  Spark clusters are cattle, not pets!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25095E6-4007-0EA6-48FF-10341A785D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7706" y="1694990"/>
            <a:ext cx="5111583" cy="4845182"/>
          </a:xfrm>
        </p:spPr>
      </p:pic>
    </p:spTree>
    <p:extLst>
      <p:ext uri="{BB962C8B-B14F-4D97-AF65-F5344CB8AC3E}">
        <p14:creationId xmlns:p14="http://schemas.microsoft.com/office/powerpoint/2010/main" val="1504831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Package Management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9F34FD-FE72-D9C3-96DF-76DF8ADE4E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4749" y="1435601"/>
            <a:ext cx="10114547" cy="5057274"/>
          </a:xfrm>
        </p:spPr>
      </p:pic>
    </p:spTree>
    <p:extLst>
      <p:ext uri="{BB962C8B-B14F-4D97-AF65-F5344CB8AC3E}">
        <p14:creationId xmlns:p14="http://schemas.microsoft.com/office/powerpoint/2010/main" val="1211609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Packages – Requirements.txt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1C09174-EE9A-19B8-4AFA-72A99FF9BF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28989"/>
            <a:ext cx="5181600" cy="254461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63D9518-27A8-4E53-A871-6651472FED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595666" y="2587008"/>
            <a:ext cx="3666667" cy="2828571"/>
          </a:xfrm>
        </p:spPr>
      </p:pic>
    </p:spTree>
    <p:extLst>
      <p:ext uri="{BB962C8B-B14F-4D97-AF65-F5344CB8AC3E}">
        <p14:creationId xmlns:p14="http://schemas.microsoft.com/office/powerpoint/2010/main" val="34513379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Packages – Requirements.txt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0" y="1458502"/>
            <a:ext cx="5181600" cy="4351338"/>
          </a:xfrm>
        </p:spPr>
        <p:txBody>
          <a:bodyPr/>
          <a:lstStyle/>
          <a:p>
            <a:r>
              <a:rPr lang="en-US" dirty="0"/>
              <a:t>Can define separate package requirements per Spark pool</a:t>
            </a:r>
          </a:p>
          <a:p>
            <a:r>
              <a:rPr lang="en-US" dirty="0"/>
              <a:t>Packages installed before each new instance of a Spark pool starts up</a:t>
            </a:r>
          </a:p>
          <a:p>
            <a:r>
              <a:rPr lang="en-US" dirty="0"/>
              <a:t>Can increase the startup time of Spark clusters</a:t>
            </a:r>
          </a:p>
          <a:p>
            <a:pPr lvl="1"/>
            <a:r>
              <a:rPr lang="en-US" dirty="0"/>
              <a:t>Libraries do get cached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08AC04-0274-91C5-EF09-499B253A01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8200" y="1458502"/>
            <a:ext cx="4339258" cy="5399498"/>
          </a:xfrm>
        </p:spPr>
      </p:pic>
    </p:spTree>
    <p:extLst>
      <p:ext uri="{BB962C8B-B14F-4D97-AF65-F5344CB8AC3E}">
        <p14:creationId xmlns:p14="http://schemas.microsoft.com/office/powerpoint/2010/main" val="24009278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Packages – Requirements.txt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969380E-9313-D50C-74C9-40A7140CCA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160" y="1552006"/>
            <a:ext cx="10515600" cy="3753987"/>
          </a:xfrm>
        </p:spPr>
      </p:pic>
    </p:spTree>
    <p:extLst>
      <p:ext uri="{BB962C8B-B14F-4D97-AF65-F5344CB8AC3E}">
        <p14:creationId xmlns:p14="http://schemas.microsoft.com/office/powerpoint/2010/main" val="39536978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Packages – Workspace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Step 1:  obtain a Wheel (.</a:t>
            </a:r>
            <a:r>
              <a:rPr lang="en-US" dirty="0" err="1"/>
              <a:t>whl</a:t>
            </a:r>
            <a:r>
              <a:rPr lang="en-US" dirty="0"/>
              <a:t>) package</a:t>
            </a:r>
          </a:p>
          <a:p>
            <a:r>
              <a:rPr lang="en-US" dirty="0"/>
              <a:t>Step 2:  Upload the workspace package to Synapse</a:t>
            </a:r>
          </a:p>
          <a:p>
            <a:r>
              <a:rPr lang="en-US" dirty="0"/>
              <a:t>Step 3:  profit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28D12B5-778A-A5E2-458F-E018C7EEC3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18443" y="1472970"/>
            <a:ext cx="6200594" cy="5036683"/>
          </a:xfrm>
        </p:spPr>
      </p:pic>
    </p:spTree>
    <p:extLst>
      <p:ext uri="{BB962C8B-B14F-4D97-AF65-F5344CB8AC3E}">
        <p14:creationId xmlns:p14="http://schemas.microsoft.com/office/powerpoint/2010/main" val="2391577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91383-FF8E-CA8A-A441-895CD9C0B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90663-06C7-6CF8-1EE9-2B006D80E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Spark pool</a:t>
            </a:r>
          </a:p>
          <a:p>
            <a:pPr lvl="1"/>
            <a:r>
              <a:rPr lang="en-US" dirty="0"/>
              <a:t>Primary languages:  Scala, Python, Java</a:t>
            </a:r>
          </a:p>
          <a:p>
            <a:pPr lvl="1"/>
            <a:r>
              <a:rPr lang="en-US" dirty="0"/>
              <a:t>Secondary languages:  SQL, F#, C#, R (in preview)</a:t>
            </a:r>
          </a:p>
          <a:p>
            <a:pPr lvl="1"/>
            <a:r>
              <a:rPr lang="en-US" dirty="0"/>
              <a:t>Great for complex data transformation</a:t>
            </a:r>
          </a:p>
          <a:p>
            <a:pPr lvl="1"/>
            <a:r>
              <a:rPr lang="en-US" dirty="0"/>
              <a:t>Emphasizes procedural logic</a:t>
            </a:r>
          </a:p>
          <a:p>
            <a:r>
              <a:rPr lang="en-US" dirty="0"/>
              <a:t>Data Explorer pool</a:t>
            </a:r>
          </a:p>
          <a:p>
            <a:pPr lvl="1"/>
            <a:r>
              <a:rPr lang="en-US" dirty="0"/>
              <a:t>Kusto Query Language (KQL)</a:t>
            </a:r>
          </a:p>
          <a:p>
            <a:pPr lvl="1"/>
            <a:r>
              <a:rPr lang="en-US" dirty="0"/>
              <a:t>Great for log and event analysis</a:t>
            </a:r>
          </a:p>
        </p:txBody>
      </p:sp>
    </p:spTree>
    <p:extLst>
      <p:ext uri="{BB962C8B-B14F-4D97-AF65-F5344CB8AC3E}">
        <p14:creationId xmlns:p14="http://schemas.microsoft.com/office/powerpoint/2010/main" val="9830093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Packages – Workspace Package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E4AC49-4C52-FEB8-087D-D4109858CB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71601" y="1534926"/>
            <a:ext cx="3965510" cy="5323074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CDF9631-8404-6915-D063-90C8350172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062770"/>
            <a:ext cx="5770984" cy="3320420"/>
          </a:xfrm>
        </p:spPr>
      </p:pic>
    </p:spTree>
    <p:extLst>
      <p:ext uri="{BB962C8B-B14F-4D97-AF65-F5344CB8AC3E}">
        <p14:creationId xmlns:p14="http://schemas.microsoft.com/office/powerpoint/2010/main" val="9638838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Packages – Workspace Package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08BB6B-1743-03C3-5D5A-A121CF25FA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48549" y="1590482"/>
            <a:ext cx="5037102" cy="4351338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4286C87-D4F0-76ED-C99E-3DD6758E48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1590482"/>
            <a:ext cx="5826967" cy="3709803"/>
          </a:xfrm>
        </p:spPr>
      </p:pic>
    </p:spTree>
    <p:extLst>
      <p:ext uri="{BB962C8B-B14F-4D97-AF65-F5344CB8AC3E}">
        <p14:creationId xmlns:p14="http://schemas.microsoft.com/office/powerpoint/2010/main" val="30570737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Packages when DEP is Enabled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consequence of Data Exfiltration Protection:  no public IP address for Spark clusters</a:t>
            </a:r>
          </a:p>
          <a:p>
            <a:r>
              <a:rPr lang="en-US" dirty="0"/>
              <a:t>Can </a:t>
            </a:r>
            <a:r>
              <a:rPr lang="en-US" b="1" dirty="0"/>
              <a:t>NOT</a:t>
            </a:r>
            <a:r>
              <a:rPr lang="en-US" dirty="0"/>
              <a:t> access public internet resources for pip or </a:t>
            </a:r>
            <a:r>
              <a:rPr lang="en-US" dirty="0" err="1"/>
              <a:t>conda</a:t>
            </a:r>
            <a:endParaRPr lang="en-US" dirty="0"/>
          </a:p>
          <a:p>
            <a:r>
              <a:rPr lang="en-US" dirty="0"/>
              <a:t>Should install packages or wheel files as Workspace packages</a:t>
            </a:r>
          </a:p>
        </p:txBody>
      </p:sp>
    </p:spTree>
    <p:extLst>
      <p:ext uri="{BB962C8B-B14F-4D97-AF65-F5344CB8AC3E}">
        <p14:creationId xmlns:p14="http://schemas.microsoft.com/office/powerpoint/2010/main" val="19730338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Spark pool</a:t>
            </a:r>
          </a:p>
          <a:p>
            <a:r>
              <a:rPr lang="en-US" dirty="0"/>
              <a:t>Import notebooks from source control</a:t>
            </a:r>
          </a:p>
          <a:p>
            <a:r>
              <a:rPr lang="en-US" dirty="0"/>
              <a:t>Build out a notebook</a:t>
            </a:r>
          </a:p>
          <a:p>
            <a:r>
              <a:rPr lang="en-US" dirty="0"/>
              <a:t>Manage packages</a:t>
            </a:r>
          </a:p>
          <a:p>
            <a:r>
              <a:rPr lang="en-US" dirty="0"/>
              <a:t>Try out basics of Python</a:t>
            </a:r>
          </a:p>
        </p:txBody>
      </p:sp>
    </p:spTree>
    <p:extLst>
      <p:ext uri="{BB962C8B-B14F-4D97-AF65-F5344CB8AC3E}">
        <p14:creationId xmlns:p14="http://schemas.microsoft.com/office/powerpoint/2010/main" val="17721981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7D59B-CBE5-A96A-7F97-4BE51556B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Lake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11DA3-02B3-CB09-4E97-279B10349B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6101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Lake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 stored in Azure Data Lake Storage Gen2</a:t>
            </a:r>
          </a:p>
          <a:p>
            <a:r>
              <a:rPr lang="en-US" dirty="0"/>
              <a:t>May use storage account associated with Synapse or bring in another storage account as a linked service</a:t>
            </a:r>
          </a:p>
          <a:p>
            <a:r>
              <a:rPr lang="en-US" dirty="0"/>
              <a:t>Data on-prem or in another cloud service (e.g., S3)?  Need to import into a storage account</a:t>
            </a:r>
          </a:p>
          <a:p>
            <a:endParaRPr lang="en-US" dirty="0"/>
          </a:p>
        </p:txBody>
      </p:sp>
      <p:pic>
        <p:nvPicPr>
          <p:cNvPr id="5" name="Picture 2" descr="A diagram that shows the different data lake use cases.">
            <a:extLst>
              <a:ext uri="{FF2B5EF4-FFF2-40B4-BE49-F238E27FC236}">
                <a16:creationId xmlns:a16="http://schemas.microsoft.com/office/drawing/2014/main" id="{737F8154-4397-716B-E294-21E662F7F72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09299"/>
            <a:ext cx="5980705" cy="364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7273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Lake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1449"/>
            <a:ext cx="10515600" cy="4351338"/>
          </a:xfrm>
        </p:spPr>
        <p:txBody>
          <a:bodyPr/>
          <a:lstStyle/>
          <a:p>
            <a:r>
              <a:rPr lang="en-US" dirty="0"/>
              <a:t>Create separate storage accounts per environment:  dev, test, prod</a:t>
            </a:r>
          </a:p>
          <a:p>
            <a:r>
              <a:rPr lang="en-US" dirty="0"/>
              <a:t>Use a common folder structure based on level of refinement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02D31DF-49F2-7125-460F-AD484AFCC4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810656"/>
              </p:ext>
            </p:extLst>
          </p:nvPr>
        </p:nvGraphicFramePr>
        <p:xfrm>
          <a:off x="1298863" y="2687895"/>
          <a:ext cx="9594273" cy="2638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1027">
                  <a:extLst>
                    <a:ext uri="{9D8B030D-6E8A-4147-A177-3AD203B41FA5}">
                      <a16:colId xmlns:a16="http://schemas.microsoft.com/office/drawing/2014/main" val="3910928204"/>
                    </a:ext>
                  </a:extLst>
                </a:gridCol>
                <a:gridCol w="2182091">
                  <a:extLst>
                    <a:ext uri="{9D8B030D-6E8A-4147-A177-3AD203B41FA5}">
                      <a16:colId xmlns:a16="http://schemas.microsoft.com/office/drawing/2014/main" val="1863174474"/>
                    </a:ext>
                  </a:extLst>
                </a:gridCol>
                <a:gridCol w="5081155">
                  <a:extLst>
                    <a:ext uri="{9D8B030D-6E8A-4147-A177-3AD203B41FA5}">
                      <a16:colId xmlns:a16="http://schemas.microsoft.com/office/drawing/2014/main" val="2471230033"/>
                    </a:ext>
                  </a:extLst>
                </a:gridCol>
              </a:tblGrid>
              <a:tr h="451837">
                <a:tc>
                  <a:txBody>
                    <a:bodyPr/>
                    <a:lstStyle/>
                    <a:p>
                      <a:r>
                        <a:rPr lang="en-US" dirty="0"/>
                        <a:t>“Databricks Name”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“Common Name”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 Case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166798"/>
                  </a:ext>
                </a:extLst>
              </a:tr>
              <a:tr h="532607">
                <a:tc>
                  <a:txBody>
                    <a:bodyPr/>
                    <a:lstStyle/>
                    <a:p>
                      <a:r>
                        <a:rPr lang="en-US" dirty="0"/>
                        <a:t>Bronze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Raw data imported from external data sources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204270"/>
                  </a:ext>
                </a:extLst>
              </a:tr>
              <a:tr h="739860">
                <a:tc>
                  <a:txBody>
                    <a:bodyPr/>
                    <a:lstStyle/>
                    <a:p>
                      <a:r>
                        <a:rPr lang="en-US" dirty="0"/>
                        <a:t>Silver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Refined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after cleanup, transformations, extensions, and restructures.  “Known good” data ready for queries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408340"/>
                  </a:ext>
                </a:extLst>
              </a:tr>
              <a:tr h="451837">
                <a:tc>
                  <a:txBody>
                    <a:bodyPr/>
                    <a:lstStyle/>
                    <a:p>
                      <a:r>
                        <a:rPr lang="en-US" dirty="0"/>
                        <a:t>Gold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Curated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with additional measures and pre-computed aggregates.  “Report-ready” data intended for importation into tools like Power BI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823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77366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Information coming from source systems or events</a:t>
            </a:r>
          </a:p>
          <a:p>
            <a:r>
              <a:rPr lang="en-US" dirty="0"/>
              <a:t>Store this incoming information long-term</a:t>
            </a:r>
          </a:p>
          <a:p>
            <a:r>
              <a:rPr lang="en-US" dirty="0"/>
              <a:t>Source systems tend not to save history, so we want to do so</a:t>
            </a:r>
          </a:p>
          <a:p>
            <a:r>
              <a:rPr lang="en-US" dirty="0"/>
              <a:t>Able to rebuild later layers in event of bug in code</a:t>
            </a:r>
          </a:p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E40E37-45BF-2788-6FAA-2D99284485E6}"/>
              </a:ext>
            </a:extLst>
          </p:cNvPr>
          <p:cNvSpPr/>
          <p:nvPr/>
        </p:nvSpPr>
        <p:spPr>
          <a:xfrm>
            <a:off x="131245" y="4044720"/>
            <a:ext cx="1222310" cy="233265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Sources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601E98-D144-978F-1612-EB394350D7B9}"/>
              </a:ext>
            </a:extLst>
          </p:cNvPr>
          <p:cNvSpPr/>
          <p:nvPr/>
        </p:nvSpPr>
        <p:spPr>
          <a:xfrm>
            <a:off x="1885400" y="4557904"/>
            <a:ext cx="701041" cy="69979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Raw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D26E8F-E003-E16D-F9DA-297F3E4B755D}"/>
              </a:ext>
            </a:extLst>
          </p:cNvPr>
          <p:cNvSpPr/>
          <p:nvPr/>
        </p:nvSpPr>
        <p:spPr>
          <a:xfrm>
            <a:off x="3354661" y="4557904"/>
            <a:ext cx="914400" cy="6997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Refined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0B96CC-B1B1-1ADB-4FB9-40540421D0CB}"/>
              </a:ext>
            </a:extLst>
          </p:cNvPr>
          <p:cNvSpPr/>
          <p:nvPr/>
        </p:nvSpPr>
        <p:spPr>
          <a:xfrm>
            <a:off x="5185307" y="4557904"/>
            <a:ext cx="985352" cy="6997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Curated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DF6FE2D-794E-18FB-4F36-0D1E44CE9080}"/>
              </a:ext>
            </a:extLst>
          </p:cNvPr>
          <p:cNvSpPr/>
          <p:nvPr/>
        </p:nvSpPr>
        <p:spPr>
          <a:xfrm>
            <a:off x="1409538" y="4809830"/>
            <a:ext cx="419878" cy="205274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A5CA6D2-65C2-B24F-C3C6-6236B330DB20}"/>
              </a:ext>
            </a:extLst>
          </p:cNvPr>
          <p:cNvSpPr/>
          <p:nvPr/>
        </p:nvSpPr>
        <p:spPr>
          <a:xfrm>
            <a:off x="2802599" y="4809830"/>
            <a:ext cx="419878" cy="205274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97FEA3C-CB08-AB32-140A-8ED908DBD41D}"/>
              </a:ext>
            </a:extLst>
          </p:cNvPr>
          <p:cNvSpPr/>
          <p:nvPr/>
        </p:nvSpPr>
        <p:spPr>
          <a:xfrm>
            <a:off x="4633245" y="4805165"/>
            <a:ext cx="419878" cy="205274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304233A-61DD-F033-32E9-D06B7092E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463" y="5844687"/>
            <a:ext cx="699796" cy="699796"/>
          </a:xfrm>
          <a:prstGeom prst="rect">
            <a:avLst/>
          </a:prstGeom>
        </p:spPr>
      </p:pic>
      <p:sp>
        <p:nvSpPr>
          <p:cNvPr id="23" name="Arrow: Down 22">
            <a:extLst>
              <a:ext uri="{FF2B5EF4-FFF2-40B4-BE49-F238E27FC236}">
                <a16:creationId xmlns:a16="http://schemas.microsoft.com/office/drawing/2014/main" id="{FA79EB99-5334-DCB5-45D7-FB71082E6D40}"/>
              </a:ext>
            </a:extLst>
          </p:cNvPr>
          <p:cNvSpPr/>
          <p:nvPr/>
        </p:nvSpPr>
        <p:spPr>
          <a:xfrm>
            <a:off x="5928063" y="5378998"/>
            <a:ext cx="242596" cy="363894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34D5E561-9945-3144-1441-093B649461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6213" y="5841383"/>
            <a:ext cx="703100" cy="703100"/>
          </a:xfrm>
          <a:prstGeom prst="rect">
            <a:avLst/>
          </a:prstGeom>
        </p:spPr>
      </p:pic>
      <p:sp>
        <p:nvSpPr>
          <p:cNvPr id="27" name="Arrow: Down 26">
            <a:extLst>
              <a:ext uri="{FF2B5EF4-FFF2-40B4-BE49-F238E27FC236}">
                <a16:creationId xmlns:a16="http://schemas.microsoft.com/office/drawing/2014/main" id="{815CF44F-07D2-0900-9EF4-73461BAFB8D1}"/>
              </a:ext>
            </a:extLst>
          </p:cNvPr>
          <p:cNvSpPr/>
          <p:nvPr/>
        </p:nvSpPr>
        <p:spPr>
          <a:xfrm>
            <a:off x="4026465" y="5378998"/>
            <a:ext cx="242596" cy="363894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34C55457-C2A1-2E07-C74B-FEFEB3DE3B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403" y="4805165"/>
            <a:ext cx="755780" cy="75578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B475EF46-7271-49E7-08C5-BC73EE94B1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6734" y="5666498"/>
            <a:ext cx="654892" cy="65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006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Loading Techniques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1F606F-2188-92D7-FBBD-501E019764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Batch data 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Take data from sources and save as CSV or Parquet files</a:t>
            </a:r>
          </a:p>
          <a:p>
            <a:r>
              <a:rPr lang="en-US" dirty="0"/>
              <a:t>One option:  use </a:t>
            </a:r>
            <a:r>
              <a:rPr lang="en-US" dirty="0" err="1"/>
              <a:t>AzCopy</a:t>
            </a:r>
            <a:r>
              <a:rPr lang="en-US" dirty="0"/>
              <a:t> to upload data to Data Lake Storage</a:t>
            </a:r>
          </a:p>
          <a:p>
            <a:pPr lvl="1"/>
            <a:r>
              <a:rPr lang="en-US" dirty="0"/>
              <a:t>Especially easy moving files from S3 or Google Cloud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879D84-5F40-2295-2BE0-0994C6E146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Alternative load options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52DE0A6-9771-6E26-5249-BE34BC2725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6019800" cy="3684588"/>
          </a:xfrm>
        </p:spPr>
        <p:txBody>
          <a:bodyPr/>
          <a:lstStyle/>
          <a:p>
            <a:r>
              <a:rPr lang="en-US" dirty="0"/>
              <a:t>Self-hosted integration runtime on-premises</a:t>
            </a:r>
          </a:p>
          <a:p>
            <a:r>
              <a:rPr lang="en-US" dirty="0"/>
              <a:t>Extract and copy data from Synapse Pipeline</a:t>
            </a:r>
          </a:p>
          <a:p>
            <a:r>
              <a:rPr lang="en-US" dirty="0"/>
              <a:t>Stream in data and handle via Stream Analytics or Spark Streaming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5207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 for the Data Lake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D6F014-E146-D4AA-DC55-805EC79233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batch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Delimited text</a:t>
            </a:r>
          </a:p>
          <a:p>
            <a:r>
              <a:rPr lang="en-US" dirty="0"/>
              <a:t>Avro</a:t>
            </a:r>
          </a:p>
          <a:p>
            <a:r>
              <a:rPr lang="en-US" b="1" dirty="0"/>
              <a:t>Parquet</a:t>
            </a:r>
          </a:p>
          <a:p>
            <a:r>
              <a:rPr lang="en-US" dirty="0"/>
              <a:t>ORC</a:t>
            </a:r>
          </a:p>
          <a:p>
            <a:r>
              <a:rPr lang="en-US" dirty="0"/>
              <a:t>JSON</a:t>
            </a:r>
          </a:p>
          <a:p>
            <a:r>
              <a:rPr lang="en-US" dirty="0"/>
              <a:t>XML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6EB51B-C3D5-5DEC-0483-B23E5A1577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Input stream sources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64B306-BC62-97EF-D780-F81047EE579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Event Hub</a:t>
            </a:r>
          </a:p>
          <a:p>
            <a:r>
              <a:rPr lang="en-US" dirty="0"/>
              <a:t>IoT Hub</a:t>
            </a:r>
          </a:p>
        </p:txBody>
      </p:sp>
    </p:spTree>
    <p:extLst>
      <p:ext uri="{BB962C8B-B14F-4D97-AF65-F5344CB8AC3E}">
        <p14:creationId xmlns:p14="http://schemas.microsoft.com/office/powerpoint/2010/main" val="105561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3EE32-2A13-115F-BEB7-AD9AB8093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 Pipelines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5CFCF-CBC7-F7A0-6088-160B54357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Azure Data Factory code base</a:t>
            </a:r>
          </a:p>
          <a:p>
            <a:r>
              <a:rPr lang="en-US" dirty="0"/>
              <a:t>Works best for ELT, sometimes for ETL</a:t>
            </a:r>
          </a:p>
        </p:txBody>
      </p:sp>
    </p:spTree>
    <p:extLst>
      <p:ext uri="{BB962C8B-B14F-4D97-AF65-F5344CB8AC3E}">
        <p14:creationId xmlns:p14="http://schemas.microsoft.com/office/powerpoint/2010/main" val="4484880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Cleansing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Typically handled through Spark pools – Python, Scala, maybe F#/C#</a:t>
            </a:r>
          </a:p>
          <a:p>
            <a:r>
              <a:rPr lang="en-US" dirty="0"/>
              <a:t>Common file issues:</a:t>
            </a:r>
          </a:p>
          <a:p>
            <a:pPr lvl="1"/>
            <a:r>
              <a:rPr lang="en-US" dirty="0"/>
              <a:t>Improperly formatted delimited files</a:t>
            </a:r>
          </a:p>
          <a:p>
            <a:pPr lvl="1"/>
            <a:r>
              <a:rPr lang="en-US" dirty="0"/>
              <a:t>Restructuring free-form text</a:t>
            </a:r>
          </a:p>
          <a:p>
            <a:pPr lvl="1"/>
            <a:r>
              <a:rPr lang="en-US" dirty="0"/>
              <a:t>Nested data</a:t>
            </a:r>
          </a:p>
          <a:p>
            <a:pPr lvl="1"/>
            <a:r>
              <a:rPr lang="en-US" dirty="0"/>
              <a:t>XML data inside file</a:t>
            </a:r>
          </a:p>
          <a:p>
            <a:pPr lvl="1"/>
            <a:r>
              <a:rPr lang="en-US" dirty="0"/>
              <a:t>Missing / NULL entries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0563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Cleansing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forget data issues!</a:t>
            </a:r>
          </a:p>
          <a:p>
            <a:pPr lvl="1"/>
            <a:r>
              <a:rPr lang="en-US" dirty="0"/>
              <a:t>Impossible values (e.g., age &gt; 200, salary &lt; 0)</a:t>
            </a:r>
          </a:p>
          <a:p>
            <a:pPr lvl="1"/>
            <a:r>
              <a:rPr lang="en-US" dirty="0"/>
              <a:t>Mismatched values (e.g., X in system 1, Y in system 2)</a:t>
            </a:r>
          </a:p>
          <a:p>
            <a:pPr lvl="1"/>
            <a:r>
              <a:rPr lang="en-US" dirty="0"/>
              <a:t>Inaccurate data (e.g., need legal name but sent nickname)</a:t>
            </a:r>
          </a:p>
          <a:p>
            <a:pPr lvl="1"/>
            <a:r>
              <a:rPr lang="en-US" dirty="0"/>
              <a:t>Duplicate data</a:t>
            </a:r>
          </a:p>
          <a:p>
            <a:pPr lvl="1"/>
            <a:r>
              <a:rPr lang="en-US" dirty="0"/>
              <a:t>Old data mixed with current (e.g., FLA and MIA Marlins)</a:t>
            </a:r>
          </a:p>
          <a:p>
            <a:pPr lvl="1"/>
            <a:r>
              <a:rPr lang="en-US" dirty="0"/>
              <a:t>Impute or calculate missing values</a:t>
            </a:r>
          </a:p>
          <a:p>
            <a:r>
              <a:rPr lang="en-US" dirty="0"/>
              <a:t>Reminder:  fix data issues as early as possible, where you have the most information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4377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“Refined” data:  useful for querying and analysis in tools like, e.g., serverless SQL pool</a:t>
            </a:r>
          </a:p>
          <a:p>
            <a:r>
              <a:rPr lang="en-US" dirty="0"/>
              <a:t>Known good data—or at least as good as possible!</a:t>
            </a:r>
          </a:p>
          <a:p>
            <a:r>
              <a:rPr lang="en-US" dirty="0"/>
              <a:t>Ideally, one file contains sufficient information for a query—we aren’t normalizing data here!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F1BC0-10FA-EADB-AA26-C2C066677F8B}"/>
              </a:ext>
            </a:extLst>
          </p:cNvPr>
          <p:cNvSpPr/>
          <p:nvPr/>
        </p:nvSpPr>
        <p:spPr>
          <a:xfrm>
            <a:off x="131245" y="4044720"/>
            <a:ext cx="1222310" cy="233265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Sources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BBE7028-095C-6CA7-FFF2-F004CAB8BB13}"/>
              </a:ext>
            </a:extLst>
          </p:cNvPr>
          <p:cNvSpPr/>
          <p:nvPr/>
        </p:nvSpPr>
        <p:spPr>
          <a:xfrm>
            <a:off x="1885400" y="4557904"/>
            <a:ext cx="701041" cy="69979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Raw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21F204-1803-99A5-1AF6-C929FDCFA57A}"/>
              </a:ext>
            </a:extLst>
          </p:cNvPr>
          <p:cNvSpPr/>
          <p:nvPr/>
        </p:nvSpPr>
        <p:spPr>
          <a:xfrm>
            <a:off x="3354661" y="4557904"/>
            <a:ext cx="914400" cy="69979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Refined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761371-F734-D62D-B128-FAC325E26390}"/>
              </a:ext>
            </a:extLst>
          </p:cNvPr>
          <p:cNvSpPr/>
          <p:nvPr/>
        </p:nvSpPr>
        <p:spPr>
          <a:xfrm>
            <a:off x="5185307" y="4557904"/>
            <a:ext cx="985352" cy="6997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Curated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B9EEBBB-DBC1-8564-50C9-35B6AE9F457E}"/>
              </a:ext>
            </a:extLst>
          </p:cNvPr>
          <p:cNvSpPr/>
          <p:nvPr/>
        </p:nvSpPr>
        <p:spPr>
          <a:xfrm>
            <a:off x="1409538" y="4809830"/>
            <a:ext cx="419878" cy="205274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69B444F-0713-EE02-BB18-5214C3663012}"/>
              </a:ext>
            </a:extLst>
          </p:cNvPr>
          <p:cNvSpPr/>
          <p:nvPr/>
        </p:nvSpPr>
        <p:spPr>
          <a:xfrm>
            <a:off x="2802599" y="4809830"/>
            <a:ext cx="419878" cy="205274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DD9453CD-2C9B-95D2-4786-105F390CAA26}"/>
              </a:ext>
            </a:extLst>
          </p:cNvPr>
          <p:cNvSpPr/>
          <p:nvPr/>
        </p:nvSpPr>
        <p:spPr>
          <a:xfrm>
            <a:off x="4633245" y="4805165"/>
            <a:ext cx="419878" cy="205274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97EC058-86ED-DCB2-2D51-ADEC418FF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463" y="5844687"/>
            <a:ext cx="699796" cy="699796"/>
          </a:xfrm>
          <a:prstGeom prst="rect">
            <a:avLst/>
          </a:prstGeom>
        </p:spPr>
      </p:pic>
      <p:sp>
        <p:nvSpPr>
          <p:cNvPr id="25" name="Arrow: Down 24">
            <a:extLst>
              <a:ext uri="{FF2B5EF4-FFF2-40B4-BE49-F238E27FC236}">
                <a16:creationId xmlns:a16="http://schemas.microsoft.com/office/drawing/2014/main" id="{E1FADC78-7B46-8D0C-5DE4-94A2DF33DED9}"/>
              </a:ext>
            </a:extLst>
          </p:cNvPr>
          <p:cNvSpPr/>
          <p:nvPr/>
        </p:nvSpPr>
        <p:spPr>
          <a:xfrm>
            <a:off x="5928063" y="5378998"/>
            <a:ext cx="242596" cy="363894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FC5E9C86-0FB0-457A-8ABD-948C485D0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6213" y="5841383"/>
            <a:ext cx="703100" cy="703100"/>
          </a:xfrm>
          <a:prstGeom prst="rect">
            <a:avLst/>
          </a:prstGeom>
        </p:spPr>
      </p:pic>
      <p:sp>
        <p:nvSpPr>
          <p:cNvPr id="27" name="Arrow: Down 26">
            <a:extLst>
              <a:ext uri="{FF2B5EF4-FFF2-40B4-BE49-F238E27FC236}">
                <a16:creationId xmlns:a16="http://schemas.microsoft.com/office/drawing/2014/main" id="{D59AA13E-C79E-08BB-1F91-435171ECDBCB}"/>
              </a:ext>
            </a:extLst>
          </p:cNvPr>
          <p:cNvSpPr/>
          <p:nvPr/>
        </p:nvSpPr>
        <p:spPr>
          <a:xfrm>
            <a:off x="4026465" y="5378998"/>
            <a:ext cx="242596" cy="363894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F3DEB9CD-A8FE-B33C-D358-7BC407AD33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403" y="4805165"/>
            <a:ext cx="755780" cy="75578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6832A43B-1FDD-5738-2CEA-4500282B0A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6734" y="5666498"/>
            <a:ext cx="654892" cy="65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9612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Curating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44497" cy="4351338"/>
          </a:xfrm>
        </p:spPr>
        <p:txBody>
          <a:bodyPr/>
          <a:lstStyle/>
          <a:p>
            <a:r>
              <a:rPr lang="en-US" dirty="0"/>
              <a:t>“Curated” data:  ready for reporting tools</a:t>
            </a:r>
          </a:p>
          <a:p>
            <a:r>
              <a:rPr lang="en-US" dirty="0"/>
              <a:t>Additional measures created:  new aggregates or calculations</a:t>
            </a:r>
          </a:p>
          <a:p>
            <a:r>
              <a:rPr lang="en-US" dirty="0"/>
              <a:t>Aggregates pre-calculated to make loading faster</a:t>
            </a:r>
          </a:p>
          <a:p>
            <a:r>
              <a:rPr lang="en-US" dirty="0"/>
              <a:t>Data shaped in a way which makes it easy for tools like Power BI to load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8A4E13-0CA5-9C0B-4923-8F8B073FB6E6}"/>
              </a:ext>
            </a:extLst>
          </p:cNvPr>
          <p:cNvSpPr/>
          <p:nvPr/>
        </p:nvSpPr>
        <p:spPr>
          <a:xfrm>
            <a:off x="131245" y="4044720"/>
            <a:ext cx="1222310" cy="233265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Sources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4314DA-5644-8AB5-CAF8-9C2017AF2CA4}"/>
              </a:ext>
            </a:extLst>
          </p:cNvPr>
          <p:cNvSpPr/>
          <p:nvPr/>
        </p:nvSpPr>
        <p:spPr>
          <a:xfrm>
            <a:off x="1885400" y="4557904"/>
            <a:ext cx="701041" cy="69979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07FB2D-4687-6290-29D5-0AA190BDA78D}"/>
              </a:ext>
            </a:extLst>
          </p:cNvPr>
          <p:cNvSpPr/>
          <p:nvPr/>
        </p:nvSpPr>
        <p:spPr>
          <a:xfrm>
            <a:off x="3354661" y="4557904"/>
            <a:ext cx="914400" cy="69979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Refined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9EAF42-4D3A-3484-78E7-84721792597D}"/>
              </a:ext>
            </a:extLst>
          </p:cNvPr>
          <p:cNvSpPr/>
          <p:nvPr/>
        </p:nvSpPr>
        <p:spPr>
          <a:xfrm>
            <a:off x="5185307" y="4557904"/>
            <a:ext cx="985352" cy="69979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Curated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1239EFB-BB57-5CDB-1B10-7876C77B94C8}"/>
              </a:ext>
            </a:extLst>
          </p:cNvPr>
          <p:cNvSpPr/>
          <p:nvPr/>
        </p:nvSpPr>
        <p:spPr>
          <a:xfrm>
            <a:off x="1409538" y="4809830"/>
            <a:ext cx="419878" cy="205274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F51657A-BB76-F3B9-4A3C-1AE67AA4A2C1}"/>
              </a:ext>
            </a:extLst>
          </p:cNvPr>
          <p:cNvSpPr/>
          <p:nvPr/>
        </p:nvSpPr>
        <p:spPr>
          <a:xfrm>
            <a:off x="2802599" y="4809830"/>
            <a:ext cx="419878" cy="205274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BF8F398-69A1-5C0B-6E7B-12DBA91471DB}"/>
              </a:ext>
            </a:extLst>
          </p:cNvPr>
          <p:cNvSpPr/>
          <p:nvPr/>
        </p:nvSpPr>
        <p:spPr>
          <a:xfrm>
            <a:off x="4633245" y="4805165"/>
            <a:ext cx="419878" cy="205274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59C21B-8B98-DE6A-F164-56DE32AD9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463" y="5844687"/>
            <a:ext cx="699796" cy="699796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D4772205-E897-1543-5A88-261F33BA10D8}"/>
              </a:ext>
            </a:extLst>
          </p:cNvPr>
          <p:cNvSpPr/>
          <p:nvPr/>
        </p:nvSpPr>
        <p:spPr>
          <a:xfrm>
            <a:off x="5928063" y="5378998"/>
            <a:ext cx="242596" cy="363894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19BA3CD-B268-87CD-34E1-B3440DE35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6213" y="5841383"/>
            <a:ext cx="703100" cy="703100"/>
          </a:xfrm>
          <a:prstGeom prst="rect">
            <a:avLst/>
          </a:prstGeo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5E849702-1612-7FB3-7FFF-3CF6C90744C7}"/>
              </a:ext>
            </a:extLst>
          </p:cNvPr>
          <p:cNvSpPr/>
          <p:nvPr/>
        </p:nvSpPr>
        <p:spPr>
          <a:xfrm>
            <a:off x="4026465" y="5378998"/>
            <a:ext cx="242596" cy="363894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00963C6-D96B-A2B0-CABA-EBAEFDA037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403" y="4805165"/>
            <a:ext cx="755780" cy="75578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C3302D6-4B94-09AA-C4DC-9AE9D13D01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6734" y="5666498"/>
            <a:ext cx="654892" cy="65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170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Data Accessible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  <a:p>
            <a:pPr lvl="1"/>
            <a:r>
              <a:rPr lang="en-US" dirty="0"/>
              <a:t>Storage Blob Data Contributor</a:t>
            </a:r>
          </a:p>
          <a:p>
            <a:pPr lvl="1"/>
            <a:r>
              <a:rPr lang="en-US" dirty="0"/>
              <a:t>Can lock down Raw data to data engineers—end users don’t need to see this</a:t>
            </a:r>
          </a:p>
          <a:p>
            <a:pPr lvl="1"/>
            <a:r>
              <a:rPr lang="en-US" dirty="0"/>
              <a:t>Refined should be accessible to analysts</a:t>
            </a:r>
          </a:p>
          <a:p>
            <a:pPr lvl="1"/>
            <a:r>
              <a:rPr lang="en-US" dirty="0"/>
              <a:t>Curated should be accessible to end users and reporting tool</a:t>
            </a:r>
          </a:p>
        </p:txBody>
      </p:sp>
    </p:spTree>
    <p:extLst>
      <p:ext uri="{BB962C8B-B14F-4D97-AF65-F5344CB8AC3E}">
        <p14:creationId xmlns:p14="http://schemas.microsoft.com/office/powerpoint/2010/main" val="4883017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Data Accessible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Consistency</a:t>
            </a:r>
          </a:p>
          <a:p>
            <a:pPr lvl="1"/>
            <a:r>
              <a:rPr lang="en-US" dirty="0"/>
              <a:t>Scheme consistency:  as common a folder structure as is reasonable</a:t>
            </a:r>
          </a:p>
          <a:p>
            <a:pPr lvl="1"/>
            <a:r>
              <a:rPr lang="en-US" dirty="0"/>
              <a:t>Format consistency:  Parquet for stored files</a:t>
            </a:r>
          </a:p>
          <a:p>
            <a:r>
              <a:rPr lang="en-US" dirty="0"/>
              <a:t>Few stops—ensure users don’t need to join multiple folders together to get basic work done</a:t>
            </a:r>
          </a:p>
        </p:txBody>
      </p:sp>
    </p:spTree>
    <p:extLst>
      <p:ext uri="{BB962C8B-B14F-4D97-AF65-F5344CB8AC3E}">
        <p14:creationId xmlns:p14="http://schemas.microsoft.com/office/powerpoint/2010/main" val="34537201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3CA8F-1BA1-8E30-EC44-4ECC2E6CA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Secrets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CE36E8-5BB2-8735-36ED-2830E523AC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5293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Vault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service for secrets management</a:t>
            </a:r>
          </a:p>
          <a:p>
            <a:r>
              <a:rPr lang="en-US" dirty="0"/>
              <a:t>Securely store and manage keys, certs, other secrets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84FCA7-58E3-B076-AD8D-2ABDD7E22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106" y="2892685"/>
            <a:ext cx="9058894" cy="381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532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to Key Vault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Create a linked service in Synapse</a:t>
            </a:r>
          </a:p>
          <a:p>
            <a:r>
              <a:rPr lang="en-US" dirty="0"/>
              <a:t>Connect using a managed identity—no service account passwords to update</a:t>
            </a:r>
          </a:p>
          <a:p>
            <a:r>
              <a:rPr lang="en-US" dirty="0"/>
              <a:t>Given certain circumstances, can ensure Key Vault traffic never leaves Azure networks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84A734-C212-50E5-E4D7-56DA5932F1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53061" y="212293"/>
            <a:ext cx="3521470" cy="4951889"/>
          </a:xfrm>
        </p:spPr>
      </p:pic>
    </p:spTree>
    <p:extLst>
      <p:ext uri="{BB962C8B-B14F-4D97-AF65-F5344CB8AC3E}">
        <p14:creationId xmlns:p14="http://schemas.microsoft.com/office/powerpoint/2010/main" val="29456410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TokenLibrary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Library allowing you to query Key Vault from Spark pools</a:t>
            </a:r>
          </a:p>
          <a:p>
            <a:r>
              <a:rPr lang="en-US" dirty="0"/>
              <a:t>Prevent storing sensitive details in notebooks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CC73CA-0DD7-9F92-ADB4-A213033DA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0438"/>
            <a:ext cx="12192000" cy="286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8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E9D02-F4B1-7DDD-4DA4-4FB21F80A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My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69689-4A76-C95F-DF1B-1503917B2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Dedicated SQL pool</a:t>
            </a:r>
          </a:p>
          <a:p>
            <a:pPr lvl="1"/>
            <a:r>
              <a:rPr lang="en-US" dirty="0"/>
              <a:t>Split into 60 distributions but can logically be considered together</a:t>
            </a:r>
          </a:p>
          <a:p>
            <a:pPr lvl="1"/>
            <a:r>
              <a:rPr lang="en-US" dirty="0"/>
              <a:t>Closest thing to a “normal” database for SQL Server users, though plenty of differences</a:t>
            </a:r>
          </a:p>
          <a:p>
            <a:r>
              <a:rPr lang="en-US" dirty="0"/>
              <a:t>Data Lake</a:t>
            </a:r>
          </a:p>
          <a:p>
            <a:pPr lvl="1"/>
            <a:r>
              <a:rPr lang="en-US" dirty="0"/>
              <a:t>Data files stored in Azure Data Lake Storage Gen2</a:t>
            </a:r>
          </a:p>
          <a:p>
            <a:pPr lvl="1"/>
            <a:r>
              <a:rPr lang="en-US" dirty="0"/>
              <a:t>Typically follows a particular hierarchical breakdown:</a:t>
            </a:r>
            <a:br>
              <a:rPr lang="en-US" dirty="0"/>
            </a:br>
            <a:r>
              <a:rPr lang="en-US" dirty="0"/>
              <a:t>Measure \ Year \ Month \ Day \ {Hour \ … }</a:t>
            </a:r>
          </a:p>
          <a:p>
            <a:pPr lvl="1"/>
            <a:r>
              <a:rPr lang="en-US" dirty="0"/>
              <a:t>Data typically stored in quasi-structured formats:  CSV/delimited file, JSON, ORC, Parquet</a:t>
            </a:r>
          </a:p>
        </p:txBody>
      </p:sp>
    </p:spTree>
    <p:extLst>
      <p:ext uri="{BB962C8B-B14F-4D97-AF65-F5344CB8AC3E}">
        <p14:creationId xmlns:p14="http://schemas.microsoft.com/office/powerpoint/2010/main" val="25246225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data from the data lake</a:t>
            </a:r>
          </a:p>
          <a:p>
            <a:r>
              <a:rPr lang="en-US" dirty="0"/>
              <a:t>Process data with Python and </a:t>
            </a:r>
            <a:r>
              <a:rPr lang="en-US"/>
              <a:t>Spark SQL</a:t>
            </a:r>
          </a:p>
          <a:p>
            <a:r>
              <a:rPr lang="en-US"/>
              <a:t>Write </a:t>
            </a:r>
            <a:r>
              <a:rPr lang="en-US" dirty="0"/>
              <a:t>results to the data lake</a:t>
            </a:r>
          </a:p>
        </p:txBody>
      </p:sp>
    </p:spTree>
    <p:extLst>
      <p:ext uri="{BB962C8B-B14F-4D97-AF65-F5344CB8AC3E}">
        <p14:creationId xmlns:p14="http://schemas.microsoft.com/office/powerpoint/2010/main" val="37387874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3CA8F-1BA1-8E30-EC44-4ECC2E6CA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 Pipelines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CE36E8-5BB2-8735-36ED-2830E523AC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3372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 Pipelines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the Azure Data Factory codebase</a:t>
            </a:r>
          </a:p>
          <a:p>
            <a:r>
              <a:rPr lang="en-US" dirty="0"/>
              <a:t>Intended for Extract-Load-Transform (ELT) jobs</a:t>
            </a:r>
          </a:p>
          <a:p>
            <a:pPr lvl="1"/>
            <a:r>
              <a:rPr lang="en-US" dirty="0"/>
              <a:t>By contrast, SQL Server Integration Services intended for ETL</a:t>
            </a:r>
          </a:p>
          <a:p>
            <a:r>
              <a:rPr lang="en-US" dirty="0"/>
              <a:t>UI-friendly mechanism to move data from source systems into data lake</a:t>
            </a:r>
          </a:p>
          <a:p>
            <a:r>
              <a:rPr lang="en-US" dirty="0"/>
              <a:t>Can execute tasks on data inside the data lake</a:t>
            </a:r>
          </a:p>
          <a:p>
            <a:pPr lvl="1"/>
            <a:r>
              <a:rPr lang="en-US" dirty="0"/>
              <a:t>Run Spark notebooks</a:t>
            </a:r>
          </a:p>
          <a:p>
            <a:pPr lvl="1"/>
            <a:r>
              <a:rPr lang="en-US" dirty="0"/>
              <a:t>Execute dedicated SQL pool stored procedures</a:t>
            </a:r>
          </a:p>
          <a:p>
            <a:pPr lvl="1"/>
            <a:r>
              <a:rPr lang="en-US" dirty="0"/>
              <a:t>Run SQL scripts</a:t>
            </a:r>
          </a:p>
        </p:txBody>
      </p:sp>
    </p:spTree>
    <p:extLst>
      <p:ext uri="{BB962C8B-B14F-4D97-AF65-F5344CB8AC3E}">
        <p14:creationId xmlns:p14="http://schemas.microsoft.com/office/powerpoint/2010/main" val="1139205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 Pipeline Overview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67F4F9-67F4-7F69-0CB6-09ABDD0B6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148" y="1426002"/>
            <a:ext cx="11608852" cy="5431998"/>
          </a:xfrm>
        </p:spPr>
      </p:pic>
    </p:spTree>
    <p:extLst>
      <p:ext uri="{BB962C8B-B14F-4D97-AF65-F5344CB8AC3E}">
        <p14:creationId xmlns:p14="http://schemas.microsoft.com/office/powerpoint/2010/main" val="20131336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Azure Data Factory vs Synapse Pipelines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880A0A7-D00E-CE50-E954-B1867F3E829F}"/>
              </a:ext>
            </a:extLst>
          </p:cNvPr>
          <p:cNvGraphicFramePr>
            <a:graphicFrameLocks noGrp="1"/>
          </p:cNvGraphicFramePr>
          <p:nvPr/>
        </p:nvGraphicFramePr>
        <p:xfrm>
          <a:off x="665736" y="1490139"/>
          <a:ext cx="10860528" cy="51559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715132">
                  <a:extLst>
                    <a:ext uri="{9D8B030D-6E8A-4147-A177-3AD203B41FA5}">
                      <a16:colId xmlns:a16="http://schemas.microsoft.com/office/drawing/2014/main" val="3129731738"/>
                    </a:ext>
                  </a:extLst>
                </a:gridCol>
                <a:gridCol w="2715132">
                  <a:extLst>
                    <a:ext uri="{9D8B030D-6E8A-4147-A177-3AD203B41FA5}">
                      <a16:colId xmlns:a16="http://schemas.microsoft.com/office/drawing/2014/main" val="2275166182"/>
                    </a:ext>
                  </a:extLst>
                </a:gridCol>
                <a:gridCol w="2715132">
                  <a:extLst>
                    <a:ext uri="{9D8B030D-6E8A-4147-A177-3AD203B41FA5}">
                      <a16:colId xmlns:a16="http://schemas.microsoft.com/office/drawing/2014/main" val="217610014"/>
                    </a:ext>
                  </a:extLst>
                </a:gridCol>
                <a:gridCol w="2715132">
                  <a:extLst>
                    <a:ext uri="{9D8B030D-6E8A-4147-A177-3AD203B41FA5}">
                      <a16:colId xmlns:a16="http://schemas.microsoft.com/office/drawing/2014/main" val="1455673642"/>
                    </a:ext>
                  </a:extLst>
                </a:gridCol>
              </a:tblGrid>
              <a:tr h="389472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solidFill>
                            <a:sysClr val="windowText" lastClr="000000"/>
                          </a:solidFill>
                          <a:effectLst/>
                        </a:rPr>
                        <a:t>Category</a:t>
                      </a:r>
                    </a:p>
                  </a:txBody>
                  <a:tcPr marL="17921" marR="17921" marT="8961" marB="8961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solidFill>
                            <a:sysClr val="windowText" lastClr="000000"/>
                          </a:solidFill>
                          <a:effectLst/>
                        </a:rPr>
                        <a:t>Feature</a:t>
                      </a:r>
                    </a:p>
                  </a:txBody>
                  <a:tcPr marL="17921" marR="17921" marT="8961" marB="8961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solidFill>
                            <a:sysClr val="windowText" lastClr="000000"/>
                          </a:solidFill>
                          <a:effectLst/>
                        </a:rPr>
                        <a:t>Azure Data Factory</a:t>
                      </a:r>
                    </a:p>
                  </a:txBody>
                  <a:tcPr marL="17921" marR="17921" marT="8961" marB="8961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solidFill>
                            <a:sysClr val="windowText" lastClr="000000"/>
                          </a:solidFill>
                          <a:effectLst/>
                        </a:rPr>
                        <a:t>Azure Synapse Analytics</a:t>
                      </a:r>
                    </a:p>
                  </a:txBody>
                  <a:tcPr marL="17921" marR="17921" marT="8961" marB="8961"/>
                </a:tc>
                <a:extLst>
                  <a:ext uri="{0D108BD9-81ED-4DB2-BD59-A6C34878D82A}">
                    <a16:rowId xmlns:a16="http://schemas.microsoft.com/office/drawing/2014/main" val="141571748"/>
                  </a:ext>
                </a:extLst>
              </a:tr>
              <a:tr h="559252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  <a:effectLst/>
                        </a:rPr>
                        <a:t>Integration Runtime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7921" marR="17921" marT="8961" marB="8961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Using SSIS and SSIS Integration Runtime</a:t>
                      </a:r>
                    </a:p>
                  </a:txBody>
                  <a:tcPr marL="17921" marR="17921" marT="8961" marB="8961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✓</a:t>
                      </a:r>
                    </a:p>
                  </a:txBody>
                  <a:tcPr marL="17921" marR="17921" marT="8961" marB="8961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solidFill>
                            <a:sysClr val="windowText" lastClr="000000"/>
                          </a:solidFill>
                          <a:effectLst/>
                        </a:rPr>
                        <a:t>✓</a:t>
                      </a:r>
                      <a:br>
                        <a:rPr lang="en-US" sz="120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200">
                          <a:solidFill>
                            <a:sysClr val="windowText" lastClr="000000"/>
                          </a:solidFill>
                          <a:effectLst/>
                        </a:rPr>
                        <a:t>Public preview</a:t>
                      </a:r>
                    </a:p>
                  </a:txBody>
                  <a:tcPr marL="17921" marR="17921" marT="8961" marB="8961"/>
                </a:tc>
                <a:extLst>
                  <a:ext uri="{0D108BD9-81ED-4DB2-BD59-A6C34878D82A}">
                    <a16:rowId xmlns:a16="http://schemas.microsoft.com/office/drawing/2014/main" val="2861877436"/>
                  </a:ext>
                </a:extLst>
              </a:tr>
              <a:tr h="512155">
                <a:tc>
                  <a:txBody>
                    <a:bodyPr/>
                    <a:lstStyle/>
                    <a:p>
                      <a:pPr algn="l" fontAlgn="t"/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7921" marR="17921" marT="8961" marB="8961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Support for Cross-region Integration Runtime (Data Flows)</a:t>
                      </a:r>
                    </a:p>
                  </a:txBody>
                  <a:tcPr marL="17921" marR="17921" marT="8961" marB="8961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✓</a:t>
                      </a:r>
                    </a:p>
                  </a:txBody>
                  <a:tcPr marL="17921" marR="17921" marT="8961" marB="8961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✗</a:t>
                      </a:r>
                    </a:p>
                  </a:txBody>
                  <a:tcPr marL="17921" marR="17921" marT="8961" marB="8961"/>
                </a:tc>
                <a:extLst>
                  <a:ext uri="{0D108BD9-81ED-4DB2-BD59-A6C34878D82A}">
                    <a16:rowId xmlns:a16="http://schemas.microsoft.com/office/drawing/2014/main" val="3073680613"/>
                  </a:ext>
                </a:extLst>
              </a:tr>
              <a:tr h="729032">
                <a:tc>
                  <a:txBody>
                    <a:bodyPr/>
                    <a:lstStyle/>
                    <a:p>
                      <a:pPr algn="l" fontAlgn="t"/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7921" marR="17921" marT="8961" marB="8961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ysClr val="windowText" lastClr="000000"/>
                          </a:solidFill>
                          <a:effectLst/>
                        </a:rPr>
                        <a:t>Integration Runtime Sharing</a:t>
                      </a:r>
                    </a:p>
                  </a:txBody>
                  <a:tcPr marL="17921" marR="17921" marT="8961" marB="8961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✓</a:t>
                      </a:r>
                      <a:b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Can be shared across different data factories</a:t>
                      </a:r>
                    </a:p>
                  </a:txBody>
                  <a:tcPr marL="17921" marR="17921" marT="8961" marB="8961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solidFill>
                            <a:sysClr val="windowText" lastClr="000000"/>
                          </a:solidFill>
                          <a:effectLst/>
                        </a:rPr>
                        <a:t>✗</a:t>
                      </a:r>
                    </a:p>
                  </a:txBody>
                  <a:tcPr marL="17921" marR="17921" marT="8961" marB="8961"/>
                </a:tc>
                <a:extLst>
                  <a:ext uri="{0D108BD9-81ED-4DB2-BD59-A6C34878D82A}">
                    <a16:rowId xmlns:a16="http://schemas.microsoft.com/office/drawing/2014/main" val="2492230192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>
                          <a:solidFill>
                            <a:sysClr val="windowText" lastClr="000000"/>
                          </a:solidFill>
                          <a:effectLst/>
                        </a:rPr>
                        <a:t>Pipelines Activities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7921" marR="17921" marT="8961" marB="8961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ysClr val="windowText" lastClr="000000"/>
                          </a:solidFill>
                          <a:effectLst/>
                        </a:rPr>
                        <a:t>SSIS Package Activity</a:t>
                      </a:r>
                    </a:p>
                  </a:txBody>
                  <a:tcPr marL="17921" marR="17921" marT="8961" marB="8961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✓</a:t>
                      </a:r>
                    </a:p>
                  </a:txBody>
                  <a:tcPr marL="17921" marR="17921" marT="8961" marB="8961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solidFill>
                            <a:sysClr val="windowText" lastClr="000000"/>
                          </a:solidFill>
                          <a:effectLst/>
                        </a:rPr>
                        <a:t>✓</a:t>
                      </a:r>
                      <a:br>
                        <a:rPr lang="en-US" sz="120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200">
                          <a:solidFill>
                            <a:sysClr val="windowText" lastClr="000000"/>
                          </a:solidFill>
                          <a:effectLst/>
                        </a:rPr>
                        <a:t>Public preview</a:t>
                      </a:r>
                    </a:p>
                  </a:txBody>
                  <a:tcPr marL="17921" marR="17921" marT="8961" marB="8961"/>
                </a:tc>
                <a:extLst>
                  <a:ext uri="{0D108BD9-81ED-4DB2-BD59-A6C34878D82A}">
                    <a16:rowId xmlns:a16="http://schemas.microsoft.com/office/drawing/2014/main" val="721204915"/>
                  </a:ext>
                </a:extLst>
              </a:tr>
              <a:tr h="559252">
                <a:tc>
                  <a:txBody>
                    <a:bodyPr/>
                    <a:lstStyle/>
                    <a:p>
                      <a:pPr algn="l" fontAlgn="t"/>
                      <a:endParaRPr lang="en-US" sz="120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7921" marR="17921" marT="8961" marB="8961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ysClr val="windowText" lastClr="000000"/>
                          </a:solidFill>
                          <a:effectLst/>
                        </a:rPr>
                        <a:t>Support for Power Query Activity</a:t>
                      </a:r>
                    </a:p>
                  </a:txBody>
                  <a:tcPr marL="17921" marR="17921" marT="8961" marB="8961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✓</a:t>
                      </a:r>
                    </a:p>
                  </a:txBody>
                  <a:tcPr marL="17921" marR="17921" marT="8961" marB="8961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solidFill>
                            <a:sysClr val="windowText" lastClr="000000"/>
                          </a:solidFill>
                          <a:effectLst/>
                        </a:rPr>
                        <a:t>✗</a:t>
                      </a:r>
                    </a:p>
                  </a:txBody>
                  <a:tcPr marL="17921" marR="17921" marT="8961" marB="8961"/>
                </a:tc>
                <a:extLst>
                  <a:ext uri="{0D108BD9-81ED-4DB2-BD59-A6C34878D82A}">
                    <a16:rowId xmlns:a16="http://schemas.microsoft.com/office/drawing/2014/main" val="249555187"/>
                  </a:ext>
                </a:extLst>
              </a:tr>
              <a:tr h="898811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>
                          <a:solidFill>
                            <a:sysClr val="windowText" lastClr="000000"/>
                          </a:solidFill>
                          <a:effectLst/>
                        </a:rPr>
                        <a:t>Template Gallery and Knowledge center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7921" marR="17921" marT="8961" marB="8961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ysClr val="windowText" lastClr="000000"/>
                          </a:solidFill>
                          <a:effectLst/>
                        </a:rPr>
                        <a:t>Solution Templates</a:t>
                      </a:r>
                    </a:p>
                  </a:txBody>
                  <a:tcPr marL="17921" marR="17921" marT="8961" marB="8961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✓</a:t>
                      </a:r>
                      <a:b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Azure Data Factory Template Gallery</a:t>
                      </a:r>
                    </a:p>
                  </a:txBody>
                  <a:tcPr marL="17921" marR="17921" marT="8961" marB="8961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solidFill>
                            <a:sysClr val="windowText" lastClr="000000"/>
                          </a:solidFill>
                          <a:effectLst/>
                        </a:rPr>
                        <a:t>✓</a:t>
                      </a:r>
                      <a:br>
                        <a:rPr lang="en-US" sz="120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200">
                          <a:solidFill>
                            <a:sysClr val="windowText" lastClr="000000"/>
                          </a:solidFill>
                          <a:effectLst/>
                        </a:rPr>
                        <a:t>Synapse Workspace Knowledge center</a:t>
                      </a:r>
                    </a:p>
                  </a:txBody>
                  <a:tcPr marL="17921" marR="17921" marT="8961" marB="8961"/>
                </a:tc>
                <a:extLst>
                  <a:ext uri="{0D108BD9-81ED-4DB2-BD59-A6C34878D82A}">
                    <a16:rowId xmlns:a16="http://schemas.microsoft.com/office/drawing/2014/main" val="2458600681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>
                          <a:solidFill>
                            <a:sysClr val="windowText" lastClr="000000"/>
                          </a:solidFill>
                          <a:effectLst/>
                        </a:rPr>
                        <a:t>GIT Repository Integration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7921" marR="17921" marT="8961" marB="8961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GIT Integration</a:t>
                      </a:r>
                    </a:p>
                  </a:txBody>
                  <a:tcPr marL="17921" marR="17921" marT="8961" marB="8961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✓</a:t>
                      </a:r>
                    </a:p>
                  </a:txBody>
                  <a:tcPr marL="17921" marR="17921" marT="8961" marB="8961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✓</a:t>
                      </a:r>
                    </a:p>
                  </a:txBody>
                  <a:tcPr marL="17921" marR="17921" marT="8961" marB="8961"/>
                </a:tc>
                <a:extLst>
                  <a:ext uri="{0D108BD9-81ED-4DB2-BD59-A6C34878D82A}">
                    <a16:rowId xmlns:a16="http://schemas.microsoft.com/office/drawing/2014/main" val="3073327322"/>
                  </a:ext>
                </a:extLst>
              </a:tr>
              <a:tr h="729032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>
                          <a:solidFill>
                            <a:sysClr val="windowText" lastClr="000000"/>
                          </a:solidFill>
                          <a:effectLst/>
                        </a:rPr>
                        <a:t>Monitoring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7921" marR="17921" marT="8961" marB="8961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ysClr val="windowText" lastClr="000000"/>
                          </a:solidFill>
                          <a:effectLst/>
                        </a:rPr>
                        <a:t>Monitoring of Spark Jobs for Data Flow</a:t>
                      </a:r>
                    </a:p>
                  </a:txBody>
                  <a:tcPr marL="17921" marR="17921" marT="8961" marB="8961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✗</a:t>
                      </a:r>
                    </a:p>
                  </a:txBody>
                  <a:tcPr marL="17921" marR="17921" marT="8961" marB="8961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✓</a:t>
                      </a:r>
                      <a:b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Leverage the Synapse Spark pools</a:t>
                      </a:r>
                    </a:p>
                  </a:txBody>
                  <a:tcPr marL="17921" marR="17921" marT="8961" marB="8961"/>
                </a:tc>
                <a:extLst>
                  <a:ext uri="{0D108BD9-81ED-4DB2-BD59-A6C34878D82A}">
                    <a16:rowId xmlns:a16="http://schemas.microsoft.com/office/drawing/2014/main" val="2525216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68218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8F6FD00F-8DF5-4C3A-8CED-9D82ED0A32D4}"/>
              </a:ext>
            </a:extLst>
          </p:cNvPr>
          <p:cNvSpPr/>
          <p:nvPr/>
        </p:nvSpPr>
        <p:spPr bwMode="auto">
          <a:xfrm>
            <a:off x="220718" y="1064074"/>
            <a:ext cx="11971282" cy="579392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410326-FB5F-4427-80FF-32F0142A3F97}"/>
              </a:ext>
            </a:extLst>
          </p:cNvPr>
          <p:cNvSpPr/>
          <p:nvPr/>
        </p:nvSpPr>
        <p:spPr bwMode="auto">
          <a:xfrm>
            <a:off x="9652733" y="5400857"/>
            <a:ext cx="1833589" cy="7815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7ACDA2B-AD5F-4036-902D-46B290779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65288" y="3781449"/>
            <a:ext cx="3205210" cy="3205210"/>
          </a:xfrm>
          <a:prstGeom prst="rect">
            <a:avLst/>
          </a:prstGeom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C1A5A2-E19D-4E22-9B47-9BF642327AB8}"/>
              </a:ext>
            </a:extLst>
          </p:cNvPr>
          <p:cNvSpPr txBox="1"/>
          <p:nvPr/>
        </p:nvSpPr>
        <p:spPr>
          <a:xfrm>
            <a:off x="6726111" y="5750151"/>
            <a:ext cx="103153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502040204020203" pitchFamily="34" charset="0"/>
                <a:cs typeface="Segoe UI Semibold" panose="020B0502040204020203" pitchFamily="34" charset="0"/>
              </a:rPr>
              <a:t>Azure Services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911C991-3330-49F5-8851-1D0407E48B37}"/>
              </a:ext>
            </a:extLst>
          </p:cNvPr>
          <p:cNvCxnSpPr>
            <a:cxnSpLocks/>
          </p:cNvCxnSpPr>
          <p:nvPr/>
        </p:nvCxnSpPr>
        <p:spPr>
          <a:xfrm flipH="1">
            <a:off x="9732779" y="5753494"/>
            <a:ext cx="35633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 w="lg" len="sm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95F707D-757B-4D31-A4FC-5032F67A1F80}"/>
              </a:ext>
            </a:extLst>
          </p:cNvPr>
          <p:cNvCxnSpPr>
            <a:cxnSpLocks/>
          </p:cNvCxnSpPr>
          <p:nvPr/>
        </p:nvCxnSpPr>
        <p:spPr>
          <a:xfrm flipH="1">
            <a:off x="9736466" y="5978846"/>
            <a:ext cx="35946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olid"/>
            <a:headEnd type="triangle" w="lg" len="sm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6455D9C-9F5B-4A8C-AF41-880732305553}"/>
              </a:ext>
            </a:extLst>
          </p:cNvPr>
          <p:cNvSpPr txBox="1"/>
          <p:nvPr/>
        </p:nvSpPr>
        <p:spPr>
          <a:xfrm>
            <a:off x="10193156" y="5685589"/>
            <a:ext cx="113802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Command and Control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6BE7C-B581-4889-940E-EBC4318E4DEE}"/>
              </a:ext>
            </a:extLst>
          </p:cNvPr>
          <p:cNvSpPr txBox="1"/>
          <p:nvPr/>
        </p:nvSpPr>
        <p:spPr>
          <a:xfrm>
            <a:off x="9719522" y="5462051"/>
            <a:ext cx="68622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b="1" spc="150">
                <a:solidFill>
                  <a:schemeClr val="bg1">
                    <a:lumMod val="50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LEGEND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E044C-4FCF-4E4F-89ED-C6150E40131E}"/>
              </a:ext>
            </a:extLst>
          </p:cNvPr>
          <p:cNvSpPr txBox="1"/>
          <p:nvPr/>
        </p:nvSpPr>
        <p:spPr>
          <a:xfrm>
            <a:off x="10204306" y="5910941"/>
            <a:ext cx="39968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Data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8062AFC0-A445-4894-B104-82F06AE4FECC}"/>
              </a:ext>
            </a:extLst>
          </p:cNvPr>
          <p:cNvGrpSpPr/>
          <p:nvPr/>
        </p:nvGrpSpPr>
        <p:grpSpPr>
          <a:xfrm>
            <a:off x="547948" y="1683350"/>
            <a:ext cx="1505644" cy="1586372"/>
            <a:chOff x="584982" y="1441954"/>
            <a:chExt cx="1505644" cy="158637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0206B75-3599-4343-851B-7BE23FDF5F1D}"/>
                </a:ext>
              </a:extLst>
            </p:cNvPr>
            <p:cNvSpPr/>
            <p:nvPr/>
          </p:nvSpPr>
          <p:spPr bwMode="auto">
            <a:xfrm>
              <a:off x="584982" y="1441954"/>
              <a:ext cx="1237292" cy="158637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90500"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37141" tIns="118855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chemeClr val="tx2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Trigger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508C92B-AF5E-4FA2-8AA3-84F64AEDA6AD}"/>
                </a:ext>
              </a:extLst>
            </p:cNvPr>
            <p:cNvSpPr txBox="1"/>
            <p:nvPr/>
          </p:nvSpPr>
          <p:spPr>
            <a:xfrm>
              <a:off x="711722" y="1965577"/>
              <a:ext cx="1187128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On demand</a:t>
              </a:r>
            </a:p>
            <a:p>
              <a:pPr algn="l"/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Schedule</a:t>
              </a:r>
            </a:p>
            <a:p>
              <a:pPr algn="l"/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Data Window</a:t>
              </a:r>
            </a:p>
            <a:p>
              <a:pPr algn="l"/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Event</a:t>
              </a:r>
            </a:p>
            <a:p>
              <a:pPr algn="l"/>
              <a:endParaRPr lang="en-US" sz="1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502040204020203" pitchFamily="34" charset="0"/>
                <a:cs typeface="Segoe UI Semibold" panose="020B0502040204020203" pitchFamily="34" charset="0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E9BD7B6-65AC-45FB-B9EC-EDA5907C87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356" y="2425088"/>
              <a:ext cx="298270" cy="7493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5BC01FD-4A8B-4F70-A37B-86907F34C33C}"/>
              </a:ext>
            </a:extLst>
          </p:cNvPr>
          <p:cNvGrpSpPr/>
          <p:nvPr/>
        </p:nvGrpSpPr>
        <p:grpSpPr>
          <a:xfrm>
            <a:off x="2216268" y="1673714"/>
            <a:ext cx="5679466" cy="1677749"/>
            <a:chOff x="2308120" y="1441953"/>
            <a:chExt cx="5679466" cy="167774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1F0E04F-16E1-4600-A90E-3F5593307842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33569" y="2207132"/>
              <a:ext cx="0" cy="450898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oval" w="lg" len="lg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8671885-B45D-460A-B662-BE5F4654C964}"/>
                </a:ext>
              </a:extLst>
            </p:cNvPr>
            <p:cNvSpPr/>
            <p:nvPr/>
          </p:nvSpPr>
          <p:spPr bwMode="auto">
            <a:xfrm>
              <a:off x="2546996" y="1441953"/>
              <a:ext cx="5440590" cy="1677749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90500"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37141" tIns="118855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chemeClr val="tx2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Pipeline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3C35DF8-1056-484C-86E0-2BBCAE4A34F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560251" y="2207132"/>
              <a:ext cx="0" cy="450898"/>
            </a:xfrm>
            <a:prstGeom prst="line">
              <a:avLst/>
            </a:prstGeom>
            <a:ln w="12700">
              <a:solidFill>
                <a:srgbClr val="00B050"/>
              </a:solidFill>
              <a:prstDash val="solid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E0BE442-D68B-4FC5-86BB-FC3C529AA930}"/>
                </a:ext>
              </a:extLst>
            </p:cNvPr>
            <p:cNvSpPr/>
            <p:nvPr/>
          </p:nvSpPr>
          <p:spPr bwMode="auto">
            <a:xfrm>
              <a:off x="2689329" y="2255174"/>
              <a:ext cx="882269" cy="354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27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Activity</a:t>
              </a:r>
              <a:endParaRPr lang="en-US" sz="1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0607F78-CA64-4394-963B-4CA7504ACFE2}"/>
                </a:ext>
              </a:extLst>
            </p:cNvPr>
            <p:cNvSpPr/>
            <p:nvPr/>
          </p:nvSpPr>
          <p:spPr bwMode="auto">
            <a:xfrm>
              <a:off x="5432678" y="1616103"/>
              <a:ext cx="2371663" cy="848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27" tIns="73141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foreach (…)</a:t>
              </a:r>
              <a:endParaRPr lang="en-US" sz="1000" b="1">
                <a:solidFill>
                  <a:schemeClr val="accent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F1AED7B-2E75-4331-AEB2-B32AD57C4E4C}"/>
                </a:ext>
              </a:extLst>
            </p:cNvPr>
            <p:cNvSpPr/>
            <p:nvPr/>
          </p:nvSpPr>
          <p:spPr bwMode="auto">
            <a:xfrm>
              <a:off x="3890568" y="2255174"/>
              <a:ext cx="882269" cy="354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27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Activity</a:t>
              </a:r>
              <a:endParaRPr lang="en-US" sz="1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E34397D-BE4D-4055-93A3-EB506BAEB0E2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445933" y="1906566"/>
              <a:ext cx="0" cy="450898"/>
            </a:xfrm>
            <a:prstGeom prst="line">
              <a:avLst/>
            </a:prstGeom>
            <a:ln w="12700">
              <a:solidFill>
                <a:srgbClr val="00B050"/>
              </a:solidFill>
              <a:prstDash val="solid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2F0D157-C377-422D-B612-BC79414D69E9}"/>
                </a:ext>
              </a:extLst>
            </p:cNvPr>
            <p:cNvSpPr/>
            <p:nvPr/>
          </p:nvSpPr>
          <p:spPr bwMode="auto">
            <a:xfrm>
              <a:off x="5575012" y="1954608"/>
              <a:ext cx="882269" cy="354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27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Activity</a:t>
              </a:r>
              <a:endParaRPr lang="en-US" sz="1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DC64C58-E5DF-4F8F-9E12-8AE6E7C1141C}"/>
                </a:ext>
              </a:extLst>
            </p:cNvPr>
            <p:cNvSpPr/>
            <p:nvPr/>
          </p:nvSpPr>
          <p:spPr bwMode="auto">
            <a:xfrm>
              <a:off x="6776251" y="1954608"/>
              <a:ext cx="882269" cy="354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27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Activity</a:t>
              </a:r>
              <a:endParaRPr lang="en-US" sz="1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CFCD8DD-49E0-478C-8EF1-586560CD7C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839" y="2188738"/>
              <a:ext cx="544865" cy="236350"/>
            </a:xfrm>
            <a:prstGeom prst="line">
              <a:avLst/>
            </a:prstGeom>
            <a:ln w="12700">
              <a:solidFill>
                <a:srgbClr val="00B050"/>
              </a:solidFill>
              <a:prstDash val="solid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789C3BC-ECD2-4C0E-B6E4-10F465501A0C}"/>
                </a:ext>
              </a:extLst>
            </p:cNvPr>
            <p:cNvSpPr/>
            <p:nvPr/>
          </p:nvSpPr>
          <p:spPr bwMode="auto">
            <a:xfrm>
              <a:off x="5575012" y="2614081"/>
              <a:ext cx="882269" cy="354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27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Activity</a:t>
              </a:r>
              <a:endParaRPr lang="en-US" sz="1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F0EEFD3-7735-4E80-8597-B7AFC6CC2511}"/>
                </a:ext>
              </a:extLst>
            </p:cNvPr>
            <p:cNvCxnSpPr>
              <a:cxnSpLocks/>
            </p:cNvCxnSpPr>
            <p:nvPr/>
          </p:nvCxnSpPr>
          <p:spPr>
            <a:xfrm>
              <a:off x="4772838" y="2435140"/>
              <a:ext cx="724722" cy="353120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621E37C-1CD3-4D8A-B752-78988041D4FF}"/>
              </a:ext>
            </a:extLst>
          </p:cNvPr>
          <p:cNvGrpSpPr/>
          <p:nvPr/>
        </p:nvGrpSpPr>
        <p:grpSpPr>
          <a:xfrm>
            <a:off x="2559533" y="2863562"/>
            <a:ext cx="3819871" cy="3594241"/>
            <a:chOff x="2850671" y="2715560"/>
            <a:chExt cx="3819871" cy="355307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C448D9C-AD7A-4BEB-BD2F-0A0D1D2E67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18807" y="4909072"/>
              <a:ext cx="2051735" cy="84107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376A586-F556-4ACC-8AB2-08FAC9B26F76}"/>
                </a:ext>
              </a:extLst>
            </p:cNvPr>
            <p:cNvSpPr/>
            <p:nvPr/>
          </p:nvSpPr>
          <p:spPr bwMode="auto">
            <a:xfrm>
              <a:off x="3003190" y="4645672"/>
              <a:ext cx="1580648" cy="545399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27" tIns="73141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Self-hosted</a:t>
              </a:r>
            </a:p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Integration Runtime</a:t>
              </a:r>
            </a:p>
          </p:txBody>
        </p:sp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9DBD294B-A5B9-4720-851B-A2D0A49DA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003189" y="5576124"/>
              <a:ext cx="457135" cy="457135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8451025-D870-41D3-8F5D-A2BAA58F97F3}"/>
                </a:ext>
              </a:extLst>
            </p:cNvPr>
            <p:cNvSpPr txBox="1"/>
            <p:nvPr/>
          </p:nvSpPr>
          <p:spPr>
            <a:xfrm>
              <a:off x="3564792" y="5750150"/>
              <a:ext cx="103153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000" b="1" dirty="0">
                  <a:solidFill>
                    <a:schemeClr val="bg1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On-prem</a:t>
              </a:r>
            </a:p>
            <a:p>
              <a:pPr algn="l"/>
              <a:r>
                <a:rPr lang="en-US" sz="1000" b="1" dirty="0">
                  <a:solidFill>
                    <a:schemeClr val="bg1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Apps &amp; Data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9A3C26E-AAB8-4811-A939-AA49212675B2}"/>
                </a:ext>
              </a:extLst>
            </p:cNvPr>
            <p:cNvSpPr/>
            <p:nvPr/>
          </p:nvSpPr>
          <p:spPr bwMode="auto">
            <a:xfrm>
              <a:off x="2850672" y="4259646"/>
              <a:ext cx="1885682" cy="2008990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37141" tIns="118855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endParaRPr lang="en-US" sz="1000" b="1">
                <a:solidFill>
                  <a:schemeClr val="accent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BBB8ED3-3CEB-40F1-8C00-1D7FCE353DCA}"/>
                </a:ext>
              </a:extLst>
            </p:cNvPr>
            <p:cNvSpPr/>
            <p:nvPr/>
          </p:nvSpPr>
          <p:spPr bwMode="auto">
            <a:xfrm>
              <a:off x="2850671" y="4253693"/>
              <a:ext cx="1885682" cy="151693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305847A-3669-4B5A-8B2E-7890D139532F}"/>
                </a:ext>
              </a:extLst>
            </p:cNvPr>
            <p:cNvCxnSpPr>
              <a:cxnSpLocks/>
            </p:cNvCxnSpPr>
            <p:nvPr/>
          </p:nvCxnSpPr>
          <p:spPr>
            <a:xfrm>
              <a:off x="3415360" y="2715560"/>
              <a:ext cx="0" cy="186377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6FAF8EC-605E-4923-95EE-0D21EFF246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8477" y="2715560"/>
              <a:ext cx="873788" cy="186377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B3549B3-0E20-4778-88CA-DE16E2627975}"/>
              </a:ext>
            </a:extLst>
          </p:cNvPr>
          <p:cNvGrpSpPr/>
          <p:nvPr/>
        </p:nvGrpSpPr>
        <p:grpSpPr>
          <a:xfrm>
            <a:off x="6284936" y="2703353"/>
            <a:ext cx="1763316" cy="2569813"/>
            <a:chOff x="6365247" y="2621258"/>
            <a:chExt cx="1763316" cy="256981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64510E-D8C5-4B30-A6A6-45A9F932AC32}"/>
                </a:ext>
              </a:extLst>
            </p:cNvPr>
            <p:cNvSpPr/>
            <p:nvPr/>
          </p:nvSpPr>
          <p:spPr bwMode="auto">
            <a:xfrm>
              <a:off x="6547915" y="4645672"/>
              <a:ext cx="1580648" cy="545399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27" tIns="73141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Azure</a:t>
              </a:r>
            </a:p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Integration Runtime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B124B06-461E-4B67-95CB-87EBB61939E0}"/>
                </a:ext>
              </a:extLst>
            </p:cNvPr>
            <p:cNvCxnSpPr>
              <a:cxnSpLocks/>
            </p:cNvCxnSpPr>
            <p:nvPr/>
          </p:nvCxnSpPr>
          <p:spPr>
            <a:xfrm>
              <a:off x="6998188" y="2621258"/>
              <a:ext cx="21787" cy="19580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9E53638-3BB9-4B81-B547-790069E2B2E5}"/>
                </a:ext>
              </a:extLst>
            </p:cNvPr>
            <p:cNvCxnSpPr>
              <a:cxnSpLocks/>
            </p:cNvCxnSpPr>
            <p:nvPr/>
          </p:nvCxnSpPr>
          <p:spPr>
            <a:xfrm>
              <a:off x="6365247" y="3028326"/>
              <a:ext cx="395710" cy="155100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65AFA2B0-B103-4F4C-ADC7-36DEB20209CB}"/>
              </a:ext>
            </a:extLst>
          </p:cNvPr>
          <p:cNvGrpSpPr/>
          <p:nvPr/>
        </p:nvGrpSpPr>
        <p:grpSpPr>
          <a:xfrm>
            <a:off x="451383" y="5183518"/>
            <a:ext cx="7706276" cy="1095350"/>
            <a:chOff x="584982" y="5183518"/>
            <a:chExt cx="7706276" cy="109535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58D8DA3-F988-4330-8F92-B5D441E321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4272" y="5183518"/>
              <a:ext cx="0" cy="45089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C147367-C5AD-420C-8C23-9E47F63F3E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5809" y="5183518"/>
              <a:ext cx="0" cy="450898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3401857-309F-4461-A2FF-EAB5B711B942}"/>
                </a:ext>
              </a:extLst>
            </p:cNvPr>
            <p:cNvSpPr/>
            <p:nvPr/>
          </p:nvSpPr>
          <p:spPr bwMode="auto">
            <a:xfrm>
              <a:off x="584982" y="5400857"/>
              <a:ext cx="7706276" cy="878011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37141" tIns="118855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Linked</a:t>
              </a:r>
            </a:p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Service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914FFA5-AF48-40E9-A800-64BD9E3F390D}"/>
              </a:ext>
            </a:extLst>
          </p:cNvPr>
          <p:cNvGrpSpPr/>
          <p:nvPr/>
        </p:nvGrpSpPr>
        <p:grpSpPr>
          <a:xfrm>
            <a:off x="7533208" y="1111337"/>
            <a:ext cx="4164812" cy="2455119"/>
            <a:chOff x="7933453" y="669914"/>
            <a:chExt cx="4164812" cy="245511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4E42ED1-2D64-4EC6-9EDA-EE4EABFFE30F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10108185" y="893537"/>
              <a:ext cx="572410" cy="803548"/>
            </a:xfrm>
            <a:prstGeom prst="line">
              <a:avLst/>
            </a:prstGeom>
            <a:ln w="12700">
              <a:solidFill>
                <a:srgbClr val="00B050"/>
              </a:solidFill>
              <a:prstDash val="solid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EE6EC34-BD37-4B80-A6B4-8E2F586465D8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10108185" y="1697085"/>
              <a:ext cx="579433" cy="598850"/>
            </a:xfrm>
            <a:prstGeom prst="line">
              <a:avLst/>
            </a:prstGeom>
            <a:ln w="12700">
              <a:solidFill>
                <a:srgbClr val="00B050"/>
              </a:solidFill>
              <a:prstDash val="solid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84584A8-0BE8-4825-8E02-11CD10C5CDEF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10108185" y="1619488"/>
              <a:ext cx="572410" cy="77597"/>
            </a:xfrm>
            <a:prstGeom prst="line">
              <a:avLst/>
            </a:prstGeom>
            <a:ln w="12700">
              <a:solidFill>
                <a:srgbClr val="00B050"/>
              </a:solidFill>
              <a:prstDash val="solid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FE5CF17-B2C2-414A-AFA3-E9DC5B406C17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 flipV="1">
              <a:off x="7933453" y="1697085"/>
              <a:ext cx="602016" cy="612337"/>
            </a:xfrm>
            <a:prstGeom prst="line">
              <a:avLst/>
            </a:prstGeom>
            <a:ln w="12700">
              <a:solidFill>
                <a:srgbClr val="00B050"/>
              </a:solidFill>
              <a:prstDash val="solid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DC19C46-FC98-42BD-8D5D-BA42D0AFD789}"/>
                </a:ext>
              </a:extLst>
            </p:cNvPr>
            <p:cNvCxnSpPr>
              <a:cxnSpLocks/>
              <a:endCxn id="62" idx="1"/>
            </p:cNvCxnSpPr>
            <p:nvPr/>
          </p:nvCxnSpPr>
          <p:spPr>
            <a:xfrm>
              <a:off x="7965821" y="2299198"/>
              <a:ext cx="569650" cy="568311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1394C5C-3398-48D5-B25A-6B4D5E978FA3}"/>
                </a:ext>
              </a:extLst>
            </p:cNvPr>
            <p:cNvGrpSpPr/>
            <p:nvPr/>
          </p:nvGrpSpPr>
          <p:grpSpPr>
            <a:xfrm>
              <a:off x="8535470" y="1439563"/>
              <a:ext cx="1572715" cy="515045"/>
              <a:chOff x="8223680" y="4069863"/>
              <a:chExt cx="1752274" cy="515118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5832C13-10FF-4BC9-9C44-48DEE80E4BB7}"/>
                  </a:ext>
                </a:extLst>
              </p:cNvPr>
              <p:cNvSpPr/>
              <p:nvPr/>
            </p:nvSpPr>
            <p:spPr bwMode="auto">
              <a:xfrm>
                <a:off x="8223680" y="4069863"/>
                <a:ext cx="1752274" cy="5151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27" tIns="73141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70D4E749-1CB1-4C18-A43B-61EA1A7646EB}"/>
                  </a:ext>
                </a:extLst>
              </p:cNvPr>
              <p:cNvGrpSpPr/>
              <p:nvPr/>
            </p:nvGrpSpPr>
            <p:grpSpPr>
              <a:xfrm>
                <a:off x="8395993" y="4176016"/>
                <a:ext cx="1400625" cy="302811"/>
                <a:chOff x="5827333" y="4633691"/>
                <a:chExt cx="6400800" cy="1383834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1114A99-D1B6-4771-A3E9-D9D9173FCB3B}"/>
                    </a:ext>
                  </a:extLst>
                </p:cNvPr>
                <p:cNvSpPr/>
                <p:nvPr/>
              </p:nvSpPr>
              <p:spPr bwMode="auto">
                <a:xfrm>
                  <a:off x="5827333" y="5103125"/>
                  <a:ext cx="91440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DEB0B76E-E639-426E-B45D-2DEF354033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19556" y="5331725"/>
                  <a:ext cx="961899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6458EBC3-33B5-45D0-B657-E65D46A818F8}"/>
                    </a:ext>
                  </a:extLst>
                </p:cNvPr>
                <p:cNvSpPr/>
                <p:nvPr/>
              </p:nvSpPr>
              <p:spPr bwMode="auto">
                <a:xfrm>
                  <a:off x="7656133" y="5103125"/>
                  <a:ext cx="91440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23EDDDD8-71C5-4FDD-8B04-589BCE8D1D96}"/>
                    </a:ext>
                  </a:extLst>
                </p:cNvPr>
                <p:cNvSpPr/>
                <p:nvPr/>
              </p:nvSpPr>
              <p:spPr bwMode="auto">
                <a:xfrm>
                  <a:off x="9484933" y="4633691"/>
                  <a:ext cx="91440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F8B59657-C7FA-4185-9379-3B4FB85271C9}"/>
                    </a:ext>
                  </a:extLst>
                </p:cNvPr>
                <p:cNvCxnSpPr>
                  <a:cxnSpLocks/>
                  <a:stCxn id="21" idx="3"/>
                </p:cNvCxnSpPr>
                <p:nvPr/>
              </p:nvCxnSpPr>
              <p:spPr>
                <a:xfrm flipV="1">
                  <a:off x="8570533" y="4928261"/>
                  <a:ext cx="745659" cy="403464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048DCB23-DDF8-408A-B638-803DDFB423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0533" y="5331725"/>
                  <a:ext cx="745659" cy="403464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F2EAE9ED-7CFC-4C53-804C-DD3BFD2325A7}"/>
                    </a:ext>
                  </a:extLst>
                </p:cNvPr>
                <p:cNvSpPr/>
                <p:nvPr/>
              </p:nvSpPr>
              <p:spPr bwMode="auto">
                <a:xfrm>
                  <a:off x="9484933" y="5560325"/>
                  <a:ext cx="91440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4A3270A1-5348-4536-A014-6642B05E41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77156" y="5788925"/>
                  <a:ext cx="961899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96751339-6B31-48C3-94C2-00511B1DA0D1}"/>
                    </a:ext>
                  </a:extLst>
                </p:cNvPr>
                <p:cNvSpPr/>
                <p:nvPr/>
              </p:nvSpPr>
              <p:spPr bwMode="auto">
                <a:xfrm>
                  <a:off x="11313733" y="5560325"/>
                  <a:ext cx="91440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87AAC19-72C3-415B-8FE5-C302CD944175}"/>
                </a:ext>
              </a:extLst>
            </p:cNvPr>
            <p:cNvGrpSpPr/>
            <p:nvPr/>
          </p:nvGrpSpPr>
          <p:grpSpPr>
            <a:xfrm>
              <a:off x="8535470" y="2609988"/>
              <a:ext cx="1572715" cy="515045"/>
              <a:chOff x="8223680" y="4069863"/>
              <a:chExt cx="1752274" cy="515118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0819EC7-1A70-4501-9DAB-29FF3C710732}"/>
                  </a:ext>
                </a:extLst>
              </p:cNvPr>
              <p:cNvSpPr/>
              <p:nvPr/>
            </p:nvSpPr>
            <p:spPr bwMode="auto">
              <a:xfrm>
                <a:off x="8223680" y="4069863"/>
                <a:ext cx="1752274" cy="5151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27" tIns="73141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F153BEE4-6180-4954-96A6-C0F66749D371}"/>
                  </a:ext>
                </a:extLst>
              </p:cNvPr>
              <p:cNvGrpSpPr/>
              <p:nvPr/>
            </p:nvGrpSpPr>
            <p:grpSpPr>
              <a:xfrm>
                <a:off x="8395993" y="4176016"/>
                <a:ext cx="1400625" cy="302811"/>
                <a:chOff x="5827333" y="4633691"/>
                <a:chExt cx="6400800" cy="1383834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61D65F28-8D0F-4E6F-A066-EBF5AEB2515B}"/>
                    </a:ext>
                  </a:extLst>
                </p:cNvPr>
                <p:cNvSpPr/>
                <p:nvPr/>
              </p:nvSpPr>
              <p:spPr bwMode="auto">
                <a:xfrm>
                  <a:off x="5827333" y="5103125"/>
                  <a:ext cx="91440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971DC88C-64C4-4EE1-B0BD-45C75FD4F7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19556" y="5331725"/>
                  <a:ext cx="961899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ED68C923-A483-45F9-8DD5-60315A73AD98}"/>
                    </a:ext>
                  </a:extLst>
                </p:cNvPr>
                <p:cNvSpPr/>
                <p:nvPr/>
              </p:nvSpPr>
              <p:spPr bwMode="auto">
                <a:xfrm>
                  <a:off x="7656133" y="5103125"/>
                  <a:ext cx="91440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5DB0BE69-436B-4F8D-B3BD-FC83A1A806D4}"/>
                    </a:ext>
                  </a:extLst>
                </p:cNvPr>
                <p:cNvSpPr/>
                <p:nvPr/>
              </p:nvSpPr>
              <p:spPr bwMode="auto">
                <a:xfrm>
                  <a:off x="9484933" y="4633691"/>
                  <a:ext cx="91440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A692F08F-7898-4AF3-A539-7D9C4C6D3346}"/>
                    </a:ext>
                  </a:extLst>
                </p:cNvPr>
                <p:cNvCxnSpPr>
                  <a:cxnSpLocks/>
                  <a:stCxn id="66" idx="3"/>
                </p:cNvCxnSpPr>
                <p:nvPr/>
              </p:nvCxnSpPr>
              <p:spPr>
                <a:xfrm flipV="1">
                  <a:off x="8570533" y="4928261"/>
                  <a:ext cx="745659" cy="403464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53691F8E-63B3-4678-A43C-A776A6EEC7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0533" y="5331725"/>
                  <a:ext cx="745659" cy="403464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EE64D92A-4B08-42DA-AFC2-F5C52D1D58B0}"/>
                    </a:ext>
                  </a:extLst>
                </p:cNvPr>
                <p:cNvSpPr/>
                <p:nvPr/>
              </p:nvSpPr>
              <p:spPr bwMode="auto">
                <a:xfrm>
                  <a:off x="9484933" y="5560325"/>
                  <a:ext cx="91440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5FF38013-F51C-4EB6-B6B3-CCDAA84E7E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77156" y="5788925"/>
                  <a:ext cx="961899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2030BF1D-C031-4FBA-B99D-6F445C7B84E5}"/>
                    </a:ext>
                  </a:extLst>
                </p:cNvPr>
                <p:cNvSpPr/>
                <p:nvPr/>
              </p:nvSpPr>
              <p:spPr bwMode="auto">
                <a:xfrm>
                  <a:off x="11313733" y="5560325"/>
                  <a:ext cx="91440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B9DDE7C-2941-4287-8685-1F99709755A0}"/>
                </a:ext>
              </a:extLst>
            </p:cNvPr>
            <p:cNvGrpSpPr/>
            <p:nvPr/>
          </p:nvGrpSpPr>
          <p:grpSpPr>
            <a:xfrm>
              <a:off x="10673632" y="1374353"/>
              <a:ext cx="1424633" cy="452642"/>
              <a:chOff x="8223680" y="4069863"/>
              <a:chExt cx="1752274" cy="515118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8FACD1F-47F9-42F2-8F8F-5DD820DAC5C1}"/>
                  </a:ext>
                </a:extLst>
              </p:cNvPr>
              <p:cNvSpPr/>
              <p:nvPr/>
            </p:nvSpPr>
            <p:spPr bwMode="auto">
              <a:xfrm>
                <a:off x="8223680" y="4069863"/>
                <a:ext cx="1752274" cy="5151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27" tIns="73141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6E7DC39C-4553-4423-B6EC-B53126F6DCAC}"/>
                  </a:ext>
                </a:extLst>
              </p:cNvPr>
              <p:cNvGrpSpPr/>
              <p:nvPr/>
            </p:nvGrpSpPr>
            <p:grpSpPr>
              <a:xfrm>
                <a:off x="8395993" y="4176016"/>
                <a:ext cx="1400625" cy="302811"/>
                <a:chOff x="5827333" y="4633691"/>
                <a:chExt cx="6400800" cy="1383834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466A8D94-54DE-4860-A557-8ED57E912BEA}"/>
                    </a:ext>
                  </a:extLst>
                </p:cNvPr>
                <p:cNvSpPr/>
                <p:nvPr/>
              </p:nvSpPr>
              <p:spPr bwMode="auto">
                <a:xfrm>
                  <a:off x="5827333" y="5103125"/>
                  <a:ext cx="91440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4002ECE8-FDE4-471C-82D4-3F4B8B1FCF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19556" y="5331725"/>
                  <a:ext cx="961899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558EF83F-583F-41AF-9C34-DDD9876A86B2}"/>
                    </a:ext>
                  </a:extLst>
                </p:cNvPr>
                <p:cNvSpPr/>
                <p:nvPr/>
              </p:nvSpPr>
              <p:spPr bwMode="auto">
                <a:xfrm>
                  <a:off x="7656133" y="5103125"/>
                  <a:ext cx="91440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AE6E0D7E-3A25-4791-A412-20D1AE30222A}"/>
                    </a:ext>
                  </a:extLst>
                </p:cNvPr>
                <p:cNvSpPr/>
                <p:nvPr/>
              </p:nvSpPr>
              <p:spPr bwMode="auto">
                <a:xfrm>
                  <a:off x="9484933" y="4633691"/>
                  <a:ext cx="91440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26EDDA6F-BF12-4C1F-AF45-F997C1D9F04E}"/>
                    </a:ext>
                  </a:extLst>
                </p:cNvPr>
                <p:cNvCxnSpPr>
                  <a:cxnSpLocks/>
                  <a:stCxn id="78" idx="3"/>
                </p:cNvCxnSpPr>
                <p:nvPr/>
              </p:nvCxnSpPr>
              <p:spPr>
                <a:xfrm flipV="1">
                  <a:off x="8570533" y="4928261"/>
                  <a:ext cx="745659" cy="403464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12B5EFF3-0FDB-401E-88B2-31DCF3014E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0533" y="5331725"/>
                  <a:ext cx="745659" cy="403464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EFE051C0-F3AA-47FC-879C-78650294CCCD}"/>
                    </a:ext>
                  </a:extLst>
                </p:cNvPr>
                <p:cNvSpPr/>
                <p:nvPr/>
              </p:nvSpPr>
              <p:spPr bwMode="auto">
                <a:xfrm>
                  <a:off x="9484933" y="5560325"/>
                  <a:ext cx="91440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63509710-DBB8-40A2-9912-96397246C4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77156" y="5788925"/>
                  <a:ext cx="961899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F726EB3F-91FB-4933-AB32-2BEB6FDF4CB0}"/>
                    </a:ext>
                  </a:extLst>
                </p:cNvPr>
                <p:cNvSpPr/>
                <p:nvPr/>
              </p:nvSpPr>
              <p:spPr bwMode="auto">
                <a:xfrm>
                  <a:off x="11313733" y="5560325"/>
                  <a:ext cx="91440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46672E50-CBF2-4463-88AF-8BF0CFA6B2E9}"/>
                </a:ext>
              </a:extLst>
            </p:cNvPr>
            <p:cNvGrpSpPr/>
            <p:nvPr/>
          </p:nvGrpSpPr>
          <p:grpSpPr>
            <a:xfrm>
              <a:off x="10673632" y="669914"/>
              <a:ext cx="1424633" cy="452642"/>
              <a:chOff x="8223680" y="4069863"/>
              <a:chExt cx="1752274" cy="51511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FCA0F1F8-CA1A-40B0-9C72-228CEB3161A2}"/>
                  </a:ext>
                </a:extLst>
              </p:cNvPr>
              <p:cNvSpPr/>
              <p:nvPr/>
            </p:nvSpPr>
            <p:spPr bwMode="auto">
              <a:xfrm>
                <a:off x="8223680" y="4069863"/>
                <a:ext cx="1752274" cy="5151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27" tIns="73141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A09EA3D3-D647-49EC-8992-5E865A113621}"/>
                  </a:ext>
                </a:extLst>
              </p:cNvPr>
              <p:cNvGrpSpPr/>
              <p:nvPr/>
            </p:nvGrpSpPr>
            <p:grpSpPr>
              <a:xfrm>
                <a:off x="8395993" y="4176016"/>
                <a:ext cx="1400625" cy="302811"/>
                <a:chOff x="5827333" y="4633691"/>
                <a:chExt cx="6400800" cy="1383834"/>
              </a:xfrm>
            </p:grpSpPr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32F49A29-373F-463F-A42A-118D9892A31D}"/>
                    </a:ext>
                  </a:extLst>
                </p:cNvPr>
                <p:cNvSpPr/>
                <p:nvPr/>
              </p:nvSpPr>
              <p:spPr bwMode="auto">
                <a:xfrm>
                  <a:off x="5827333" y="5103125"/>
                  <a:ext cx="91440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C96B81CE-8062-4A9D-8A71-989F4AB416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19556" y="5331725"/>
                  <a:ext cx="961899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05F93E48-58D7-4D93-8326-FE971CCB0D1F}"/>
                    </a:ext>
                  </a:extLst>
                </p:cNvPr>
                <p:cNvSpPr/>
                <p:nvPr/>
              </p:nvSpPr>
              <p:spPr bwMode="auto">
                <a:xfrm>
                  <a:off x="7656133" y="5103125"/>
                  <a:ext cx="91440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DC81353D-6CF6-470A-AA4E-070755C9BE3E}"/>
                    </a:ext>
                  </a:extLst>
                </p:cNvPr>
                <p:cNvSpPr/>
                <p:nvPr/>
              </p:nvSpPr>
              <p:spPr bwMode="auto">
                <a:xfrm>
                  <a:off x="9484933" y="4633691"/>
                  <a:ext cx="91440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CEAD84DB-7B33-496B-9050-0E703FE08B99}"/>
                    </a:ext>
                  </a:extLst>
                </p:cNvPr>
                <p:cNvCxnSpPr>
                  <a:cxnSpLocks/>
                  <a:stCxn id="90" idx="3"/>
                </p:cNvCxnSpPr>
                <p:nvPr/>
              </p:nvCxnSpPr>
              <p:spPr>
                <a:xfrm flipV="1">
                  <a:off x="8570533" y="4928261"/>
                  <a:ext cx="745659" cy="403464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Arrow Connector 92">
                  <a:extLst>
                    <a:ext uri="{FF2B5EF4-FFF2-40B4-BE49-F238E27FC236}">
                      <a16:creationId xmlns:a16="http://schemas.microsoft.com/office/drawing/2014/main" id="{1DF6B68F-6F58-4D4C-A4EF-00111489CD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0533" y="5331725"/>
                  <a:ext cx="745659" cy="403464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56B7007C-8848-490A-A8CA-207E1FB02321}"/>
                    </a:ext>
                  </a:extLst>
                </p:cNvPr>
                <p:cNvSpPr/>
                <p:nvPr/>
              </p:nvSpPr>
              <p:spPr bwMode="auto">
                <a:xfrm>
                  <a:off x="9484933" y="5560325"/>
                  <a:ext cx="91440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95" name="Straight Arrow Connector 94">
                  <a:extLst>
                    <a:ext uri="{FF2B5EF4-FFF2-40B4-BE49-F238E27FC236}">
                      <a16:creationId xmlns:a16="http://schemas.microsoft.com/office/drawing/2014/main" id="{7ECD7192-64E4-4735-955F-5706543093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77156" y="5788925"/>
                  <a:ext cx="961899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BBC43B45-93DB-4388-9EE4-87506763E626}"/>
                    </a:ext>
                  </a:extLst>
                </p:cNvPr>
                <p:cNvSpPr/>
                <p:nvPr/>
              </p:nvSpPr>
              <p:spPr bwMode="auto">
                <a:xfrm>
                  <a:off x="11313733" y="5560325"/>
                  <a:ext cx="91440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0B4E36B5-04CF-42F6-8D23-ED65FF68CF64}"/>
                </a:ext>
              </a:extLst>
            </p:cNvPr>
            <p:cNvGrpSpPr/>
            <p:nvPr/>
          </p:nvGrpSpPr>
          <p:grpSpPr>
            <a:xfrm>
              <a:off x="10673632" y="2092134"/>
              <a:ext cx="1424633" cy="452642"/>
              <a:chOff x="8223680" y="4069863"/>
              <a:chExt cx="1752274" cy="515118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1DFFFD8C-8159-44A8-B4D8-5A45A84B0CD4}"/>
                  </a:ext>
                </a:extLst>
              </p:cNvPr>
              <p:cNvSpPr/>
              <p:nvPr/>
            </p:nvSpPr>
            <p:spPr bwMode="auto">
              <a:xfrm>
                <a:off x="8223680" y="4069863"/>
                <a:ext cx="1752274" cy="5151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27" tIns="73141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5D08B8CF-301D-4DF5-B2C4-9264C38E2839}"/>
                  </a:ext>
                </a:extLst>
              </p:cNvPr>
              <p:cNvGrpSpPr/>
              <p:nvPr/>
            </p:nvGrpSpPr>
            <p:grpSpPr>
              <a:xfrm>
                <a:off x="8395993" y="4176016"/>
                <a:ext cx="1400625" cy="302811"/>
                <a:chOff x="5827333" y="4633691"/>
                <a:chExt cx="6400800" cy="1383834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0CE96FF4-56DD-4A93-8F8B-49B5377D2C08}"/>
                    </a:ext>
                  </a:extLst>
                </p:cNvPr>
                <p:cNvSpPr/>
                <p:nvPr/>
              </p:nvSpPr>
              <p:spPr bwMode="auto">
                <a:xfrm>
                  <a:off x="5827333" y="5103125"/>
                  <a:ext cx="91440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101" name="Straight Arrow Connector 100">
                  <a:extLst>
                    <a:ext uri="{FF2B5EF4-FFF2-40B4-BE49-F238E27FC236}">
                      <a16:creationId xmlns:a16="http://schemas.microsoft.com/office/drawing/2014/main" id="{BA4AF043-FC93-47C7-8ED0-AB61FE23E6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19556" y="5331725"/>
                  <a:ext cx="961899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8754782A-F87A-4729-ADDB-343B65690A4A}"/>
                    </a:ext>
                  </a:extLst>
                </p:cNvPr>
                <p:cNvSpPr/>
                <p:nvPr/>
              </p:nvSpPr>
              <p:spPr bwMode="auto">
                <a:xfrm>
                  <a:off x="7656133" y="5103125"/>
                  <a:ext cx="91440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E4E88022-59B6-4849-B682-8DEC19B83703}"/>
                    </a:ext>
                  </a:extLst>
                </p:cNvPr>
                <p:cNvSpPr/>
                <p:nvPr/>
              </p:nvSpPr>
              <p:spPr bwMode="auto">
                <a:xfrm>
                  <a:off x="9484933" y="4633691"/>
                  <a:ext cx="91440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104" name="Straight Arrow Connector 103">
                  <a:extLst>
                    <a:ext uri="{FF2B5EF4-FFF2-40B4-BE49-F238E27FC236}">
                      <a16:creationId xmlns:a16="http://schemas.microsoft.com/office/drawing/2014/main" id="{DD86C163-6CD6-4FD1-BAB1-4264D9143724}"/>
                    </a:ext>
                  </a:extLst>
                </p:cNvPr>
                <p:cNvCxnSpPr>
                  <a:cxnSpLocks/>
                  <a:stCxn id="102" idx="3"/>
                </p:cNvCxnSpPr>
                <p:nvPr/>
              </p:nvCxnSpPr>
              <p:spPr>
                <a:xfrm flipV="1">
                  <a:off x="8570533" y="4928261"/>
                  <a:ext cx="745659" cy="403464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Arrow Connector 104">
                  <a:extLst>
                    <a:ext uri="{FF2B5EF4-FFF2-40B4-BE49-F238E27FC236}">
                      <a16:creationId xmlns:a16="http://schemas.microsoft.com/office/drawing/2014/main" id="{33ADD8E4-8B3C-45C0-BF0B-92D201191B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0533" y="5331725"/>
                  <a:ext cx="745659" cy="403464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23EBC617-7D26-426A-8401-CACADD53A5B1}"/>
                    </a:ext>
                  </a:extLst>
                </p:cNvPr>
                <p:cNvSpPr/>
                <p:nvPr/>
              </p:nvSpPr>
              <p:spPr bwMode="auto">
                <a:xfrm>
                  <a:off x="9484933" y="5560325"/>
                  <a:ext cx="91440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107" name="Straight Arrow Connector 106">
                  <a:extLst>
                    <a:ext uri="{FF2B5EF4-FFF2-40B4-BE49-F238E27FC236}">
                      <a16:creationId xmlns:a16="http://schemas.microsoft.com/office/drawing/2014/main" id="{EF3B1399-0EF4-4A1C-8482-78E34283BB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77156" y="5788925"/>
                  <a:ext cx="961899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625F978C-E7E0-4B95-917D-7E06D361503E}"/>
                    </a:ext>
                  </a:extLst>
                </p:cNvPr>
                <p:cNvSpPr/>
                <p:nvPr/>
              </p:nvSpPr>
              <p:spPr bwMode="auto">
                <a:xfrm>
                  <a:off x="11313733" y="5560325"/>
                  <a:ext cx="91440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E3591E-662F-4020-945D-04642917D88E}"/>
              </a:ext>
            </a:extLst>
          </p:cNvPr>
          <p:cNvSpPr txBox="1"/>
          <p:nvPr/>
        </p:nvSpPr>
        <p:spPr>
          <a:xfrm>
            <a:off x="432246" y="6389151"/>
            <a:ext cx="770627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Synapse Pipelines shares codebase with Azure Data Factory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72A9DC63-F30B-7BF2-4DFD-8E0E68E94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Orchestration Components</a:t>
            </a:r>
          </a:p>
        </p:txBody>
      </p:sp>
    </p:spTree>
    <p:extLst>
      <p:ext uri="{BB962C8B-B14F-4D97-AF65-F5344CB8AC3E}">
        <p14:creationId xmlns:p14="http://schemas.microsoft.com/office/powerpoint/2010/main" val="2778557291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Synapse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Hand-write JSON or drag components from the Synapse Studio UI</a:t>
            </a:r>
          </a:p>
          <a:p>
            <a:r>
              <a:rPr lang="en-US" dirty="0"/>
              <a:t>If coming at this from SSIS, think of this as Component view, not Data Flow view</a:t>
            </a:r>
          </a:p>
          <a:p>
            <a:r>
              <a:rPr lang="en-US" dirty="0"/>
              <a:t>Some structured programming operations available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A6EE6F7-C8E2-1DD0-52C3-A162158BB5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60440" y="1825625"/>
            <a:ext cx="2307414" cy="283989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E9991-B714-264A-545C-D72651B34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8494" y="0"/>
            <a:ext cx="1745306" cy="527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05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Triggers execute pipelines</a:t>
            </a:r>
          </a:p>
          <a:p>
            <a:r>
              <a:rPr lang="en-US" dirty="0"/>
              <a:t>May run manually via </a:t>
            </a:r>
            <a:r>
              <a:rPr lang="en-US" b="1" dirty="0"/>
              <a:t>Trigger now</a:t>
            </a:r>
            <a:r>
              <a:rPr lang="en-US" dirty="0"/>
              <a:t> or on some operation</a:t>
            </a:r>
          </a:p>
          <a:p>
            <a:pPr lvl="1"/>
            <a:r>
              <a:rPr lang="en-US" dirty="0"/>
              <a:t>Schedule</a:t>
            </a:r>
          </a:p>
          <a:p>
            <a:pPr lvl="1"/>
            <a:r>
              <a:rPr lang="en-US" dirty="0"/>
              <a:t>Tumbling window</a:t>
            </a:r>
          </a:p>
          <a:p>
            <a:pPr lvl="1"/>
            <a:r>
              <a:rPr lang="en-US" dirty="0"/>
              <a:t>Event – storage or custom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1173E7-3AF9-143F-E283-2E98B5EFF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86" y="4134191"/>
            <a:ext cx="12085714" cy="27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104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a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trigger results in the Monitor tab </a:t>
            </a:r>
            <a:r>
              <a:rPr lang="en-US" dirty="0">
                <a:sym typeface="Wingdings" panose="05000000000000000000" pitchFamily="2" charset="2"/>
              </a:rPr>
              <a:t> Pipeline runs</a:t>
            </a:r>
          </a:p>
          <a:p>
            <a:r>
              <a:rPr lang="en-US" dirty="0">
                <a:sym typeface="Wingdings" panose="05000000000000000000" pitchFamily="2" charset="2"/>
              </a:rPr>
              <a:t>Drill down into pipeline details to learn more about a given run, including why it failed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6DD915-C24A-BC99-643A-2DE155E8E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2269"/>
            <a:ext cx="12192000" cy="315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9642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Data 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Classic Synapse pipeline:  ELT</a:t>
            </a:r>
          </a:p>
          <a:p>
            <a:pPr lvl="1"/>
            <a:r>
              <a:rPr lang="en-US" dirty="0"/>
              <a:t>Copy data from some system</a:t>
            </a:r>
          </a:p>
          <a:p>
            <a:pPr lvl="1"/>
            <a:r>
              <a:rPr lang="en-US" dirty="0"/>
              <a:t>Execute some external task/script/job on the data</a:t>
            </a:r>
          </a:p>
          <a:p>
            <a:r>
              <a:rPr lang="en-US" dirty="0"/>
              <a:t>Mapping data flows allow for data transformation:  ETL</a:t>
            </a:r>
          </a:p>
          <a:p>
            <a:r>
              <a:rPr lang="en-US" dirty="0"/>
              <a:t>Execute Data Flow by incorporating it in a Synapse Pipeline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C28F33-90EC-F1F0-276E-1CE38DE9C36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024994"/>
            <a:ext cx="5975801" cy="28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369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E9D02-F4B1-7DDD-4DA4-4FB21F80A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My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69689-4A76-C95F-DF1B-1503917B2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Lake Database</a:t>
            </a:r>
          </a:p>
          <a:p>
            <a:pPr lvl="1"/>
            <a:r>
              <a:rPr lang="en-US" dirty="0"/>
              <a:t>Metadata holds information on lake files and folders</a:t>
            </a:r>
          </a:p>
          <a:p>
            <a:pPr lvl="1"/>
            <a:r>
              <a:rPr lang="en-US" dirty="0"/>
              <a:t>Allows interoperation between Spark and serverless SQL pools</a:t>
            </a:r>
          </a:p>
          <a:p>
            <a:pPr lvl="1"/>
            <a:r>
              <a:rPr lang="en-US" dirty="0"/>
              <a:t>Spark views only available in Spark pools, not serverless SQL pool</a:t>
            </a:r>
          </a:p>
          <a:p>
            <a:pPr lvl="1"/>
            <a:r>
              <a:rPr lang="en-US" dirty="0"/>
              <a:t>Serverless SQL pool can read Spark external tables in Parquet, CSV, or Delta format—Delta format in public preview</a:t>
            </a:r>
          </a:p>
          <a:p>
            <a:r>
              <a:rPr lang="en-US" dirty="0"/>
              <a:t>Data Explorer pool</a:t>
            </a:r>
          </a:p>
          <a:p>
            <a:pPr lvl="1"/>
            <a:r>
              <a:rPr lang="en-US" dirty="0"/>
              <a:t>Unique storage engine opaque to end users</a:t>
            </a:r>
          </a:p>
          <a:p>
            <a:pPr lvl="1"/>
            <a:r>
              <a:rPr lang="en-US" dirty="0"/>
              <a:t>Data not stored in data lake and not available to other pools</a:t>
            </a:r>
          </a:p>
        </p:txBody>
      </p:sp>
    </p:spTree>
    <p:extLst>
      <p:ext uri="{BB962C8B-B14F-4D97-AF65-F5344CB8AC3E}">
        <p14:creationId xmlns:p14="http://schemas.microsoft.com/office/powerpoint/2010/main" val="26983943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Pipelines saved in JSON format in /pipeline/</a:t>
            </a:r>
          </a:p>
          <a:p>
            <a:r>
              <a:rPr lang="en-US" dirty="0"/>
              <a:t>Dataflows saved in JSON format in /dataflow/</a:t>
            </a:r>
          </a:p>
          <a:p>
            <a:r>
              <a:rPr lang="en-US" dirty="0"/>
              <a:t>Possible to hand-write and hand-edit JSON—don’t need UI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3B337E-06F2-3134-E894-374EEF0313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04484" y="83910"/>
            <a:ext cx="2800230" cy="4976313"/>
          </a:xfrm>
        </p:spPr>
      </p:pic>
    </p:spTree>
    <p:extLst>
      <p:ext uri="{BB962C8B-B14F-4D97-AF65-F5344CB8AC3E}">
        <p14:creationId xmlns:p14="http://schemas.microsoft.com/office/powerpoint/2010/main" val="33487894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Part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 notebook into Synapse pipeline</a:t>
            </a:r>
          </a:p>
          <a:p>
            <a:r>
              <a:rPr lang="en-US" dirty="0"/>
              <a:t>Execute notebook</a:t>
            </a:r>
          </a:p>
          <a:p>
            <a:r>
              <a:rPr lang="en-US" dirty="0"/>
              <a:t>Trigger on new data</a:t>
            </a:r>
          </a:p>
        </p:txBody>
      </p:sp>
    </p:spTree>
    <p:extLst>
      <p:ext uri="{BB962C8B-B14F-4D97-AF65-F5344CB8AC3E}">
        <p14:creationId xmlns:p14="http://schemas.microsoft.com/office/powerpoint/2010/main" val="11271140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F4DF7-6ECF-F443-4A77-36AB54479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Post-Lab </a:t>
            </a:r>
            <a:r>
              <a:rPr lang="en-US" dirty="0" err="1"/>
              <a:t>Wrapup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1A2AEF-37FE-4FFE-DC27-790EA13427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7735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Creating a Spark pool</a:t>
            </a:r>
          </a:p>
          <a:p>
            <a:r>
              <a:rPr lang="en-US" dirty="0"/>
              <a:t>Importing notebooks into a Synapse workspace</a:t>
            </a:r>
          </a:p>
          <a:p>
            <a:r>
              <a:rPr lang="en-US" dirty="0"/>
              <a:t>Running a Spark notebook</a:t>
            </a:r>
          </a:p>
          <a:p>
            <a:r>
              <a:rPr lang="en-US" dirty="0"/>
              <a:t>Building a simple ML model with </a:t>
            </a:r>
            <a:r>
              <a:rPr lang="en-US" dirty="0" err="1"/>
              <a:t>PySpark</a:t>
            </a:r>
            <a:endParaRPr lang="en-US" dirty="0"/>
          </a:p>
          <a:p>
            <a:r>
              <a:rPr lang="en-US" dirty="0"/>
              <a:t>Writing prediction results to the data lake</a:t>
            </a:r>
          </a:p>
          <a:p>
            <a:r>
              <a:rPr lang="en-US" dirty="0"/>
              <a:t>Building a Synapse pipeline to execute a notebook</a:t>
            </a:r>
          </a:p>
        </p:txBody>
      </p:sp>
    </p:spTree>
    <p:extLst>
      <p:ext uri="{BB962C8B-B14F-4D97-AF65-F5344CB8AC3E}">
        <p14:creationId xmlns:p14="http://schemas.microsoft.com/office/powerpoint/2010/main" val="20908876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BC03623-79E3-0C56-24DC-90A76803809B}"/>
              </a:ext>
            </a:extLst>
          </p:cNvPr>
          <p:cNvSpPr/>
          <p:nvPr/>
        </p:nvSpPr>
        <p:spPr>
          <a:xfrm>
            <a:off x="-50800" y="-135792"/>
            <a:ext cx="12293600" cy="1735504"/>
          </a:xfrm>
          <a:prstGeom prst="rect">
            <a:avLst/>
          </a:prstGeom>
          <a:solidFill>
            <a:srgbClr val="2D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13" name="Picture 12" descr="A picture containing text, monitor, electronics, cellphone&#10;&#10;Description automatically generated">
            <a:extLst>
              <a:ext uri="{FF2B5EF4-FFF2-40B4-BE49-F238E27FC236}">
                <a16:creationId xmlns:a16="http://schemas.microsoft.com/office/drawing/2014/main" id="{54FCA84B-0AE1-79FA-5D19-71727C10B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050" y="1797301"/>
            <a:ext cx="2597150" cy="4536653"/>
          </a:xfrm>
          <a:prstGeom prst="rect">
            <a:avLst/>
          </a:prstGeom>
        </p:spPr>
      </p:pic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A4D219B-3FB2-9539-E920-5DCA6B427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565" y="1797301"/>
            <a:ext cx="5458385" cy="4940886"/>
          </a:xfrm>
          <a:prstGeom prst="rect">
            <a:avLst/>
          </a:prstGeom>
        </p:spPr>
      </p:pic>
      <p:pic>
        <p:nvPicPr>
          <p:cNvPr id="18" name="Picture 1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FDFEABB-FEC1-2DBB-3668-A9039F161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0050" y="119813"/>
            <a:ext cx="8946776" cy="122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0664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C46E5D-9B30-2D64-58BE-D8C91B06BA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47" t="49743" r="11383"/>
          <a:stretch/>
        </p:blipFill>
        <p:spPr>
          <a:xfrm>
            <a:off x="-12569" y="-46840"/>
            <a:ext cx="12275269" cy="69048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541AC8-D361-78EB-67B1-99455110E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419101"/>
            <a:ext cx="10972800" cy="762000"/>
          </a:xfrm>
        </p:spPr>
        <p:txBody>
          <a:bodyPr/>
          <a:lstStyle/>
          <a:p>
            <a:r>
              <a:rPr lang="en-US" u="sng">
                <a:solidFill>
                  <a:srgbClr val="882483"/>
                </a:solidFill>
              </a:rPr>
              <a:t>Session Feedback Surveys</a:t>
            </a:r>
            <a:endParaRPr lang="en-US">
              <a:solidFill>
                <a:srgbClr val="882483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03AEF-0FC4-1DC9-2277-CD8177962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6000" y="1295400"/>
            <a:ext cx="8229600" cy="4267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67" b="0" dirty="0"/>
              <a:t>In the pursuit of making our conferences even better, we need to hear your feedback about this session.</a:t>
            </a:r>
          </a:p>
          <a:p>
            <a:pPr marL="0" indent="0">
              <a:buNone/>
            </a:pPr>
            <a:endParaRPr lang="en-US" sz="2133" b="0" dirty="0"/>
          </a:p>
          <a:p>
            <a:pPr marL="0" indent="0">
              <a:buNone/>
            </a:pPr>
            <a:r>
              <a:rPr lang="en-US" sz="2133" dirty="0"/>
              <a:t>Here’s How -</a:t>
            </a:r>
          </a:p>
          <a:p>
            <a:r>
              <a:rPr lang="en-US" sz="2133" b="0" dirty="0"/>
              <a:t>Simply go to the Whova App on your smartphone</a:t>
            </a:r>
          </a:p>
          <a:p>
            <a:r>
              <a:rPr lang="en-US" sz="2133" b="0" dirty="0"/>
              <a:t>Go to the conference homepage</a:t>
            </a:r>
          </a:p>
          <a:p>
            <a:r>
              <a:rPr lang="en-US" sz="2133" b="0" dirty="0"/>
              <a:t>Scroll down to ‘Additional Resources’ and click ‘Surveys’.</a:t>
            </a:r>
          </a:p>
          <a:p>
            <a:r>
              <a:rPr lang="en-US" sz="2133" b="0" dirty="0"/>
              <a:t>Click ‘Session Feedback’.</a:t>
            </a:r>
          </a:p>
          <a:p>
            <a:r>
              <a:rPr lang="en-US" sz="2133" b="0" dirty="0"/>
              <a:t>Scroll down to click on this session title.</a:t>
            </a:r>
          </a:p>
          <a:p>
            <a:r>
              <a:rPr lang="en-US" sz="2133" b="0" dirty="0"/>
              <a:t>Complete the session feedback survey.</a:t>
            </a:r>
          </a:p>
          <a:p>
            <a:r>
              <a:rPr lang="en-US" sz="2133" b="0" dirty="0"/>
              <a:t>Finally, click ‘Submit’</a:t>
            </a:r>
          </a:p>
          <a:p>
            <a:endParaRPr lang="en-US" sz="2133" dirty="0"/>
          </a:p>
        </p:txBody>
      </p:sp>
      <p:pic>
        <p:nvPicPr>
          <p:cNvPr id="5" name="December Whova Session Eval Demo Video">
            <a:hlinkClick r:id="" action="ppaction://media"/>
            <a:extLst>
              <a:ext uri="{FF2B5EF4-FFF2-40B4-BE49-F238E27FC236}">
                <a16:creationId xmlns:a16="http://schemas.microsoft.com/office/drawing/2014/main" id="{FFCFB5AF-DFBF-1C9F-FE13-6DFF52C930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5150" y="521027"/>
            <a:ext cx="2615825" cy="565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992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">
            <a:extLst>
              <a:ext uri="{FF2B5EF4-FFF2-40B4-BE49-F238E27FC236}">
                <a16:creationId xmlns:a16="http://schemas.microsoft.com/office/drawing/2014/main" id="{BF0A778F-4964-4DF3-7F3C-E84AC7316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70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You Need to Develop Something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50992-8262-B9DB-2E5F-69F3E3EB86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Quick and easy method for writing code</a:t>
            </a:r>
          </a:p>
          <a:p>
            <a:r>
              <a:rPr lang="en-US" dirty="0"/>
              <a:t>Can include code, documentation (via Markdown), images, and results in same file</a:t>
            </a:r>
          </a:p>
          <a:p>
            <a:r>
              <a:rPr lang="en-US" dirty="0"/>
              <a:t>Low-friction way to perform analysis and get things done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C93849-C20D-7A84-912B-B2C4FF667C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CE412-CEC8-5A69-5E21-6CEFFEA1790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Design and develop code-based solutions in IDEs</a:t>
            </a:r>
          </a:p>
          <a:p>
            <a:r>
              <a:rPr lang="en-US" dirty="0"/>
              <a:t>Execute using commands like </a:t>
            </a:r>
            <a:r>
              <a:rPr lang="en-US" b="1" dirty="0"/>
              <a:t>spark-submit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522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c22_SlideDeckTemplate_2022-11-15" id="{334B6751-E2C1-4E74-84F3-63911716A670}" vid="{DD009C2F-0D9A-4823-B7B6-63FC1E4E4842}"/>
    </a:ext>
  </a:extLst>
</a:theme>
</file>

<file path=ppt/theme/theme2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c22_SlideDeckTemplate_2022-11-15" id="{334B6751-E2C1-4E74-84F3-63911716A670}" vid="{07810D67-3BBA-4B44-9454-E836980CEC20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c22_SlideDeckTemplate_2022-11-15" id="{334B6751-E2C1-4E74-84F3-63911716A670}" vid="{9BC47475-291E-4F21-9BE7-319973E432FA}"/>
    </a:ext>
  </a:extLst>
</a:theme>
</file>

<file path=ppt/theme/theme4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c22_SlideDeckTemplate_2022-11-15" id="{334B6751-E2C1-4E74-84F3-63911716A670}" vid="{429A3892-6E3C-4ECB-8F0C-FED6456F5022}"/>
    </a:ext>
  </a:extLst>
</a:theme>
</file>

<file path=ppt/theme/theme5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c22_SlideDeckTemplate_2022-11-15" id="{334B6751-E2C1-4E74-84F3-63911716A670}" vid="{8427BCE7-9D71-4A68-B0E9-74033176154D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</TotalTime>
  <Words>2513</Words>
  <Application>Microsoft Office PowerPoint</Application>
  <PresentationFormat>Widescreen</PresentationFormat>
  <Paragraphs>447</Paragraphs>
  <Slides>86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86</vt:i4>
      </vt:variant>
    </vt:vector>
  </HeadingPairs>
  <TitlesOfParts>
    <vt:vector size="97" baseType="lpstr">
      <vt:lpstr>Arial</vt:lpstr>
      <vt:lpstr>Calibri</vt:lpstr>
      <vt:lpstr>Calibri Light</vt:lpstr>
      <vt:lpstr>Segoe UI</vt:lpstr>
      <vt:lpstr>Segoe UI Semibold</vt:lpstr>
      <vt:lpstr>Wingdings</vt:lpstr>
      <vt:lpstr>Office Theme</vt:lpstr>
      <vt:lpstr>3_Custom Design</vt:lpstr>
      <vt:lpstr>1_Custom Design</vt:lpstr>
      <vt:lpstr>2_Custom Design</vt:lpstr>
      <vt:lpstr>Custom Design</vt:lpstr>
      <vt:lpstr>PowerPoint Presentation</vt:lpstr>
      <vt:lpstr>Basics of Synapse Development</vt:lpstr>
      <vt:lpstr>Platforms</vt:lpstr>
      <vt:lpstr>SQL pools</vt:lpstr>
      <vt:lpstr>Other Pools</vt:lpstr>
      <vt:lpstr>Synapse Pipelines</vt:lpstr>
      <vt:lpstr>Where Is My Data?</vt:lpstr>
      <vt:lpstr>Where Is My Data?</vt:lpstr>
      <vt:lpstr>So You Need to Develop Something</vt:lpstr>
      <vt:lpstr>So You Need to Develop Something</vt:lpstr>
      <vt:lpstr>So You Need to Develop Something</vt:lpstr>
      <vt:lpstr>Options for Deploying Code</vt:lpstr>
      <vt:lpstr>Options</vt:lpstr>
      <vt:lpstr>Source Control in Synapse Studio</vt:lpstr>
      <vt:lpstr>Source Control in Synapse Studio</vt:lpstr>
      <vt:lpstr>Source Control in Synapse Studio</vt:lpstr>
      <vt:lpstr>Source Control in Synapse Studio</vt:lpstr>
      <vt:lpstr>Source Control in Synapse Studio</vt:lpstr>
      <vt:lpstr>Source Control in Synapse Studio</vt:lpstr>
      <vt:lpstr>Feature Branching</vt:lpstr>
      <vt:lpstr>CI/CD and Synapse</vt:lpstr>
      <vt:lpstr>CI/CD and Synapse – Base Requirements</vt:lpstr>
      <vt:lpstr>Creating a GitHub Action – Prep Work</vt:lpstr>
      <vt:lpstr>Creating a GitHub Action – Prep Work</vt:lpstr>
      <vt:lpstr>Creating a GitHub Action – Prep Work</vt:lpstr>
      <vt:lpstr>Creating a GitHub Action – Prep Work</vt:lpstr>
      <vt:lpstr>Creating a GitHub Action – Secrets</vt:lpstr>
      <vt:lpstr>Creating a GitHub Action – YAML</vt:lpstr>
      <vt:lpstr>Configuring a GitHub Action</vt:lpstr>
      <vt:lpstr>Synapse Workspace Deployment</vt:lpstr>
      <vt:lpstr>Synapse Workspace Deployment</vt:lpstr>
      <vt:lpstr>Synapse Workspace Deployment</vt:lpstr>
      <vt:lpstr>Synapse Workspace Deployment</vt:lpstr>
      <vt:lpstr>Things to Keep in Mind</vt:lpstr>
      <vt:lpstr>Development in Python</vt:lpstr>
      <vt:lpstr>Start with a Spark pool</vt:lpstr>
      <vt:lpstr>Connect to Source Control</vt:lpstr>
      <vt:lpstr>Data Access</vt:lpstr>
      <vt:lpstr>Data Access</vt:lpstr>
      <vt:lpstr>Developing a Python Notebook</vt:lpstr>
      <vt:lpstr>The Most Annoying Error</vt:lpstr>
      <vt:lpstr>Find Running Jobs</vt:lpstr>
      <vt:lpstr>Nuke It from Orbit</vt:lpstr>
      <vt:lpstr>Installing Packages – Pip in Notebook</vt:lpstr>
      <vt:lpstr>Python Package Management</vt:lpstr>
      <vt:lpstr>Installing Packages – Requirements.txt</vt:lpstr>
      <vt:lpstr>Installing Packages – Requirements.txt</vt:lpstr>
      <vt:lpstr>Installing Packages – Requirements.txt</vt:lpstr>
      <vt:lpstr>Installing Packages – Workspace Package</vt:lpstr>
      <vt:lpstr>Installing Packages – Workspace Package</vt:lpstr>
      <vt:lpstr>Installing Packages – Workspace Package</vt:lpstr>
      <vt:lpstr>Installing Packages when DEP is Enabled</vt:lpstr>
      <vt:lpstr>Lab Part 1</vt:lpstr>
      <vt:lpstr>Data Lake</vt:lpstr>
      <vt:lpstr>Data Lake Basics</vt:lpstr>
      <vt:lpstr>Data Lake Strategy</vt:lpstr>
      <vt:lpstr>Raw Data</vt:lpstr>
      <vt:lpstr>Data Loading Techniques</vt:lpstr>
      <vt:lpstr>Data Transformation for the Data Lake</vt:lpstr>
      <vt:lpstr>Data Cleansing Operations</vt:lpstr>
      <vt:lpstr>Data Cleansing Operations</vt:lpstr>
      <vt:lpstr>Refining Data</vt:lpstr>
      <vt:lpstr>Curating Data</vt:lpstr>
      <vt:lpstr>Making Data Accessible</vt:lpstr>
      <vt:lpstr>Making Data Accessible</vt:lpstr>
      <vt:lpstr>Secrets Management</vt:lpstr>
      <vt:lpstr>Key Vault</vt:lpstr>
      <vt:lpstr>Connect to Key Vault</vt:lpstr>
      <vt:lpstr>TokenLibrary</vt:lpstr>
      <vt:lpstr>Lab Part 2</vt:lpstr>
      <vt:lpstr>Synapse Pipelines</vt:lpstr>
      <vt:lpstr>Synapse Pipelines Overview</vt:lpstr>
      <vt:lpstr>Synapse Pipeline Overview</vt:lpstr>
      <vt:lpstr>Azure Data Factory vs Synapse Pipelines</vt:lpstr>
      <vt:lpstr>Orchestration Components</vt:lpstr>
      <vt:lpstr>Creating a Synapse Pipeline</vt:lpstr>
      <vt:lpstr>Running a Pipeline</vt:lpstr>
      <vt:lpstr>Monitoring a Pipeline</vt:lpstr>
      <vt:lpstr>Mapping Data Flows</vt:lpstr>
      <vt:lpstr>Source Control</vt:lpstr>
      <vt:lpstr>Lab Part 3</vt:lpstr>
      <vt:lpstr>Post-Lab Wrapup</vt:lpstr>
      <vt:lpstr>What We Learned</vt:lpstr>
      <vt:lpstr>PowerPoint Presentation</vt:lpstr>
      <vt:lpstr>Session Feedback Surveys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Annie Cullen</dc:creator>
  <cp:lastModifiedBy>Kevin Feasel</cp:lastModifiedBy>
  <cp:revision>11</cp:revision>
  <dcterms:created xsi:type="dcterms:W3CDTF">2022-11-15T22:31:43Z</dcterms:created>
  <dcterms:modified xsi:type="dcterms:W3CDTF">2022-12-05T01:55:53Z</dcterms:modified>
</cp:coreProperties>
</file>